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5" r:id="rId5"/>
    <p:sldId id="259" r:id="rId6"/>
    <p:sldId id="287" r:id="rId7"/>
    <p:sldId id="271" r:id="rId8"/>
    <p:sldId id="262" r:id="rId9"/>
    <p:sldId id="285" r:id="rId10"/>
    <p:sldId id="288" r:id="rId11"/>
    <p:sldId id="290" r:id="rId12"/>
    <p:sldId id="289" r:id="rId13"/>
    <p:sldId id="291" r:id="rId14"/>
    <p:sldId id="292" r:id="rId15"/>
    <p:sldId id="293" r:id="rId16"/>
    <p:sldId id="265" r:id="rId17"/>
    <p:sldId id="266" r:id="rId18"/>
    <p:sldId id="273" r:id="rId19"/>
    <p:sldId id="274" r:id="rId20"/>
    <p:sldId id="275" r:id="rId21"/>
    <p:sldId id="276" r:id="rId22"/>
    <p:sldId id="283" r:id="rId23"/>
    <p:sldId id="284" r:id="rId24"/>
    <p:sldId id="278" r:id="rId25"/>
    <p:sldId id="279" r:id="rId26"/>
    <p:sldId id="280" r:id="rId27"/>
    <p:sldId id="282" r:id="rId28"/>
    <p:sldId id="277" r:id="rId29"/>
    <p:sldId id="286" r:id="rId30"/>
    <p:sldId id="268" r:id="rId31"/>
    <p:sldId id="261" r:id="rId32"/>
    <p:sldId id="294" r:id="rId33"/>
    <p:sldId id="270" r:id="rId34"/>
  </p:sldIdLst>
  <p:sldSz cx="18288000" cy="13716000"/>
  <p:notesSz cx="5143500" cy="9144000"/>
  <p:embeddedFontLst>
    <p:embeddedFont>
      <p:font typeface="OPPOSans-B" panose="02010600030101010101" charset="-122"/>
      <p:regular r:id="rId36"/>
    </p:embeddedFont>
    <p:embeddedFont>
      <p:font typeface="OPPOSans-H" panose="02010600030101010101" charset="-122"/>
      <p:regular r:id="rId37"/>
    </p:embeddedFont>
    <p:embeddedFont>
      <p:font typeface="OPPOSans-M" panose="02010600030101010101" charset="-122"/>
      <p:regular r:id="rId38"/>
    </p:embeddedFont>
    <p:embeddedFont>
      <p:font typeface="OPPOSans-R" panose="02010600030101010101" charset="-122"/>
      <p:regular r:id="rId39"/>
    </p:embeddedFont>
    <p:embeddedFont>
      <p:font typeface="等线" panose="02010600030101010101" pitchFamily="2" charset="-122"/>
      <p:regular r:id="rId40"/>
      <p:bold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49" autoAdjust="0"/>
  </p:normalViewPr>
  <p:slideViewPr>
    <p:cSldViewPr snapToGrid="0" snapToObjects="1">
      <p:cViewPr varScale="1">
        <p:scale>
          <a:sx n="54" d="100"/>
          <a:sy n="54" d="100"/>
        </p:scale>
        <p:origin x="16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FF9A-53EE-44EE-B603-5DE826977B7F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65847-4659-4A42-B4D4-8E7DE885A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9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65847-4659-4A42-B4D4-8E7DE885A0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Drawing4.vsdx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Visio_Drawing5.vsdx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Visio_Drawing6.vsdx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Drawing7.vsdx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8.vsdx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Visio_Drawing9.vsdx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7" Type="http://schemas.openxmlformats.org/officeDocument/2006/relationships/slide" Target="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jpg"/><Relationship Id="rId5" Type="http://schemas.openxmlformats.org/officeDocument/2006/relationships/image" Target="../media/image12.png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package" Target="../embeddings/Microsoft_Visio_Drawing12.vsdx"/><Relationship Id="rId7" Type="http://schemas.openxmlformats.org/officeDocument/2006/relationships/slide" Target="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jpg"/><Relationship Id="rId5" Type="http://schemas.openxmlformats.org/officeDocument/2006/relationships/image" Target="../media/image12.png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14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3.png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Visio_Drawing16.vsdx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Drawing15.vsdx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18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Visio_Drawing17.vsdx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20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Visio_Drawing19.vsdx"/><Relationship Id="rId4" Type="http://schemas.openxmlformats.org/officeDocument/2006/relationships/image" Target="../media/image12.png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22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Visio_Drawing21.vsdx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3.png"/><Relationship Id="rId7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Visio_Drawing23.vsdx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bin"/><Relationship Id="rId2" Type="http://schemas.openxmlformats.org/officeDocument/2006/relationships/image" Target="../media/image52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2">
            <a:lum/>
          </a:blip>
          <a:srcRect/>
          <a:stretch>
            <a:fillRect t="-93" r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81881" y="9027574"/>
            <a:ext cx="4203875" cy="752475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06737" y="4027655"/>
            <a:ext cx="310851" cy="6217011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5981881" y="10626433"/>
            <a:ext cx="6716849" cy="1407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组长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: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王迪</a:t>
            </a:r>
            <a:endParaRPr lang="zh-CN" altLang="en-US" sz="2100" dirty="0"/>
          </a:p>
          <a:p>
            <a:pPr>
              <a:lnSpc>
                <a:spcPct val="150000"/>
              </a:lnSpc>
            </a:pP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组员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: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夏锦熠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何冠立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林鹭乾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张一鸣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李翔宇</a:t>
            </a:r>
            <a:b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</a:b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      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张宇轩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张原赫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陈子瑞</a:t>
            </a:r>
            <a:r>
              <a:rPr lang="en-US" altLang="zh-CN" sz="2100" b="1" dirty="0">
                <a:solidFill>
                  <a:srgbClr val="1E1E1E"/>
                </a:solidFill>
                <a:latin typeface="OPPOSans-M"/>
                <a:ea typeface="OPPOSans-M"/>
              </a:rPr>
              <a:t> </a:t>
            </a:r>
            <a:r>
              <a:rPr lang="zh-CN" altLang="en-US" sz="2100" b="1" dirty="0">
                <a:solidFill>
                  <a:srgbClr val="1E1E1E"/>
                </a:solidFill>
                <a:latin typeface="OPPOSans-M"/>
                <a:ea typeface="OPPOSans-M"/>
              </a:rPr>
              <a:t>黄凯博</a:t>
            </a:r>
            <a:endParaRPr lang="zh-CN" altLang="en-US" sz="1350" dirty="0"/>
          </a:p>
        </p:txBody>
      </p:sp>
      <p:sp>
        <p:nvSpPr>
          <p:cNvPr id="105" name="Object 105"/>
          <p:cNvSpPr txBox="1"/>
          <p:nvPr/>
        </p:nvSpPr>
        <p:spPr>
          <a:xfrm>
            <a:off x="6127258" y="9046624"/>
            <a:ext cx="3924300" cy="6426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OPPOSans-M"/>
                <a:ea typeface="OPPOSans-M"/>
              </a:rPr>
              <a:t>报告人：黄凯博</a:t>
            </a:r>
            <a:endParaRPr lang="zh-CN" altLang="en-US" sz="1350" dirty="0"/>
          </a:p>
        </p:txBody>
      </p:sp>
      <p:sp>
        <p:nvSpPr>
          <p:cNvPr id="106" name="Object 106"/>
          <p:cNvSpPr txBox="1"/>
          <p:nvPr/>
        </p:nvSpPr>
        <p:spPr>
          <a:xfrm rot="16200000">
            <a:off x="8890376" y="10969684"/>
            <a:ext cx="1140761" cy="4351868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750" dirty="0">
                <a:solidFill>
                  <a:srgbClr val="1E1E1E"/>
                </a:solidFill>
                <a:latin typeface="OPPOSans-B"/>
                <a:ea typeface="OPPOSans-B"/>
              </a:rPr>
              <a:t>2023-9-7</a:t>
            </a:r>
            <a:endParaRPr lang="zh-CN" altLang="en-US" sz="1350" dirty="0"/>
          </a:p>
        </p:txBody>
      </p:sp>
      <p:sp>
        <p:nvSpPr>
          <p:cNvPr id="107" name="Object 107"/>
          <p:cNvSpPr txBox="1"/>
          <p:nvPr/>
        </p:nvSpPr>
        <p:spPr>
          <a:xfrm>
            <a:off x="925837" y="4553878"/>
            <a:ext cx="14164350" cy="2584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endParaRPr lang="zh-CN" altLang="en-US" sz="1350" dirty="0"/>
          </a:p>
        </p:txBody>
      </p:sp>
      <p:sp>
        <p:nvSpPr>
          <p:cNvPr id="108" name="Object 108"/>
          <p:cNvSpPr txBox="1"/>
          <p:nvPr/>
        </p:nvSpPr>
        <p:spPr>
          <a:xfrm>
            <a:off x="796757" y="2926989"/>
            <a:ext cx="16356710" cy="21929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4250" dirty="0">
                <a:solidFill>
                  <a:srgbClr val="1E1E1E"/>
                </a:solidFill>
                <a:latin typeface="OPPOSans-H"/>
                <a:ea typeface="OPPOSans-H"/>
              </a:rPr>
              <a:t>BUPTSeCloud</a:t>
            </a:r>
            <a:endParaRPr lang="zh-CN" altLang="en-US" sz="1350" dirty="0"/>
          </a:p>
        </p:txBody>
      </p:sp>
      <p:sp>
        <p:nvSpPr>
          <p:cNvPr id="109" name="Object 109"/>
          <p:cNvSpPr txBox="1"/>
          <p:nvPr/>
        </p:nvSpPr>
        <p:spPr>
          <a:xfrm>
            <a:off x="-2628517" y="5734450"/>
            <a:ext cx="1580721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/>
            <a:endParaRPr lang="zh-CN" altLang="en-US" sz="4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/>
            <a:r>
              <a:rPr lang="zh-CN" altLang="en-US" sz="4800" spc="2850" dirty="0">
                <a:solidFill>
                  <a:srgbClr val="1E1E1E"/>
                </a:solidFill>
                <a:latin typeface="OPPOSans-B"/>
                <a:ea typeface="OPPOSans-B"/>
              </a:rPr>
              <a:t>网络加密磁盘空间工作总结</a:t>
            </a:r>
            <a:endParaRPr lang="zh-CN" altLang="en-US" sz="4800" dirty="0"/>
          </a:p>
        </p:txBody>
      </p:sp>
      <p:pic>
        <p:nvPicPr>
          <p:cNvPr id="91011" name="image 10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0495" y="5636287"/>
            <a:ext cx="13235071" cy="652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C1C2BB-9F3D-4D9D-8DE3-BFD1CDD6C940}"/>
              </a:ext>
            </a:extLst>
          </p:cNvPr>
          <p:cNvSpPr txBox="1"/>
          <p:nvPr/>
        </p:nvSpPr>
        <p:spPr>
          <a:xfrm>
            <a:off x="1788101" y="6211535"/>
            <a:ext cx="200943" cy="37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8341161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口令登录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Password Login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08B0ACD-5A2C-4C04-A5F9-CB5811C70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7167"/>
              </p:ext>
            </p:extLst>
          </p:nvPr>
        </p:nvGraphicFramePr>
        <p:xfrm>
          <a:off x="1466850" y="3124200"/>
          <a:ext cx="18249900" cy="986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Visio" r:id="rId5" imgW="6572346" imgH="3562486" progId="Visio.Drawing.15">
                  <p:embed/>
                </p:oleObj>
              </mc:Choice>
              <mc:Fallback>
                <p:oleObj name="Visio" r:id="rId5" imgW="6572346" imgH="3562486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2BFA41D-D040-426F-9B7E-710251E72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850" y="3124200"/>
                        <a:ext cx="18249900" cy="986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48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11138149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验证码登录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 Verification Code Login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08B0ACD-5A2C-4C04-A5F9-CB5811C70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543401"/>
              </p:ext>
            </p:extLst>
          </p:nvPr>
        </p:nvGraphicFramePr>
        <p:xfrm>
          <a:off x="1466850" y="3124200"/>
          <a:ext cx="18249900" cy="986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Visio" r:id="rId5" imgW="6572346" imgH="3562486" progId="Visio.Drawing.15">
                  <p:embed/>
                </p:oleObj>
              </mc:Choice>
              <mc:Fallback>
                <p:oleObj name="Visio" r:id="rId5" imgW="6572346" imgH="3562486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08B0ACD-5A2C-4C04-A5F9-CB5811C70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850" y="3124200"/>
                        <a:ext cx="18249900" cy="986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22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9147985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找回密码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Reset Password 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A70F50-90A2-416C-82C4-7BD0A539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B73F6D-93A8-4610-964B-30D217BE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804441C-01F1-4589-B698-47AF832A7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618447"/>
              </p:ext>
            </p:extLst>
          </p:nvPr>
        </p:nvGraphicFramePr>
        <p:xfrm>
          <a:off x="1466850" y="3124200"/>
          <a:ext cx="18249900" cy="986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Visio" r:id="rId5" imgW="6572346" imgH="3562486" progId="Visio.Drawing.15">
                  <p:embed/>
                </p:oleObj>
              </mc:Choice>
              <mc:Fallback>
                <p:oleObj name="Visio" r:id="rId5" imgW="6572346" imgH="3562486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2BFA41D-D040-426F-9B7E-710251E72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850" y="3124200"/>
                        <a:ext cx="18249900" cy="986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34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12034620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文件传输解密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File Transfer Decryption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A70F50-90A2-416C-82C4-7BD0A539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B73F6D-93A8-4610-964B-30D217BE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804441C-01F1-4589-B698-47AF832A7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609047"/>
              </p:ext>
            </p:extLst>
          </p:nvPr>
        </p:nvGraphicFramePr>
        <p:xfrm>
          <a:off x="1506071" y="2893099"/>
          <a:ext cx="14293103" cy="1031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Visio" r:id="rId5" imgW="4934084" imgH="3562486" progId="Visio.Drawing.15">
                  <p:embed/>
                </p:oleObj>
              </mc:Choice>
              <mc:Fallback>
                <p:oleObj name="Visio" r:id="rId5" imgW="4934084" imgH="3562486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804441C-01F1-4589-B698-47AF832A7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6071" y="2893099"/>
                        <a:ext cx="14293103" cy="1031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3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12034620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文件传输加密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File Transfer Encryption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A70F50-90A2-416C-82C4-7BD0A539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B73F6D-93A8-4610-964B-30D217BE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804441C-01F1-4589-B698-47AF832A7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576627"/>
              </p:ext>
            </p:extLst>
          </p:nvPr>
        </p:nvGraphicFramePr>
        <p:xfrm>
          <a:off x="1272988" y="2389335"/>
          <a:ext cx="18154650" cy="1186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Visio" r:id="rId5" imgW="6543551" imgH="4286250" progId="Visio.Drawing.15">
                  <p:embed/>
                </p:oleObj>
              </mc:Choice>
              <mc:Fallback>
                <p:oleObj name="Visio" r:id="rId5" imgW="6543551" imgH="4286250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804441C-01F1-4589-B698-47AF832A7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2988" y="2389335"/>
                        <a:ext cx="18154650" cy="1186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77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12034620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群空间分享 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  Group Space Sharing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A70F50-90A2-416C-82C4-7BD0A539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B73F6D-93A8-4610-964B-30D217BE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  <a:t>Reset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804441C-01F1-4589-B698-47AF832A7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53208"/>
              </p:ext>
            </p:extLst>
          </p:nvPr>
        </p:nvGraphicFramePr>
        <p:xfrm>
          <a:off x="-500288" y="3173618"/>
          <a:ext cx="23775899" cy="9951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Visio" r:id="rId6" imgW="8715442" imgH="3657702" progId="Visio.Drawing.15">
                  <p:embed/>
                </p:oleObj>
              </mc:Choice>
              <mc:Fallback>
                <p:oleObj name="Visio" r:id="rId6" imgW="8715442" imgH="3657702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804441C-01F1-4589-B698-47AF832A7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500288" y="3173618"/>
                        <a:ext cx="23775899" cy="9951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310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01" name="image 1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3975" y="7981950"/>
            <a:ext cx="3600450" cy="695325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9762218" y="6238875"/>
            <a:ext cx="7810500" cy="61306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10500"/>
              </a:lnSpc>
            </a:pPr>
            <a:r>
              <a:rPr lang="en-US" altLang="zh-CN" sz="37500" b="1" dirty="0">
                <a:solidFill>
                  <a:srgbClr val="E3E3E3"/>
                </a:solidFill>
                <a:latin typeface="OPPOSans-M"/>
                <a:ea typeface="OPPOSans-M"/>
              </a:rPr>
              <a:t>03</a:t>
            </a:r>
            <a:endParaRPr lang="zh-CN" altLang="en-US" sz="1350"/>
          </a:p>
        </p:txBody>
      </p:sp>
      <p:sp>
        <p:nvSpPr>
          <p:cNvPr id="1003" name="Object 1003"/>
          <p:cNvSpPr txBox="1"/>
          <p:nvPr/>
        </p:nvSpPr>
        <p:spPr>
          <a:xfrm>
            <a:off x="1376861" y="7894830"/>
            <a:ext cx="3977640" cy="811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4500" spc="225" dirty="0">
                <a:solidFill>
                  <a:srgbClr val="FFFFFF"/>
                </a:solidFill>
                <a:latin typeface="OPPOSans-B"/>
                <a:ea typeface="OPPOSans-B"/>
              </a:rPr>
              <a:t>密码架构</a:t>
            </a:r>
          </a:p>
        </p:txBody>
      </p:sp>
      <p:sp>
        <p:nvSpPr>
          <p:cNvPr id="1004" name="Object 1004"/>
          <p:cNvSpPr txBox="1"/>
          <p:nvPr/>
        </p:nvSpPr>
        <p:spPr>
          <a:xfrm>
            <a:off x="1343025" y="7094377"/>
            <a:ext cx="3581400" cy="6743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999"/>
              </a:lnSpc>
            </a:pPr>
            <a:r>
              <a:rPr lang="en-US" altLang="zh-CN" sz="4125" dirty="0">
                <a:solidFill>
                  <a:srgbClr val="1E1E1E"/>
                </a:solidFill>
                <a:latin typeface="OPPOSans-B"/>
                <a:ea typeface="OPPOSans-B"/>
              </a:rPr>
              <a:t>PART03</a:t>
            </a:r>
            <a:endParaRPr lang="zh-CN" altLang="en-US" sz="1350"/>
          </a:p>
        </p:txBody>
      </p:sp>
      <p:sp>
        <p:nvSpPr>
          <p:cNvPr id="1006" name="Object 1006"/>
          <p:cNvSpPr txBox="1"/>
          <p:nvPr/>
        </p:nvSpPr>
        <p:spPr>
          <a:xfrm>
            <a:off x="1333500" y="2849551"/>
            <a:ext cx="8495919" cy="267765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700" spc="450" dirty="0">
                <a:solidFill>
                  <a:srgbClr val="1E1E1E"/>
                </a:solidFill>
                <a:latin typeface="OPPOSans-R"/>
                <a:ea typeface="OPPOSans-R"/>
              </a:rPr>
              <a:t>Cryptographic </a:t>
            </a:r>
            <a:r>
              <a:rPr lang="en-US" altLang="zh-CN" sz="8700" spc="450" dirty="0">
                <a:solidFill>
                  <a:srgbClr val="1E1E1E"/>
                </a:solidFill>
                <a:latin typeface="OPPOSans-H" panose="02010600030101010101" charset="-122"/>
                <a:ea typeface="OPPOSans-H" panose="02010600030101010101" charset="-122"/>
              </a:rPr>
              <a:t>Architecture</a:t>
            </a:r>
          </a:p>
        </p:txBody>
      </p:sp>
      <p:grpSp>
        <p:nvGrpSpPr>
          <p:cNvPr id="1008" name="组合 1008"/>
          <p:cNvGrpSpPr/>
          <p:nvPr/>
        </p:nvGrpSpPr>
        <p:grpSpPr>
          <a:xfrm>
            <a:off x="16478250" y="2733675"/>
            <a:ext cx="704850" cy="704850"/>
            <a:chOff x="21971000" y="1358900"/>
            <a:chExt cx="939800" cy="939800"/>
          </a:xfrm>
        </p:grpSpPr>
        <p:pic>
          <p:nvPicPr>
            <p:cNvPr id="91009" name="image 100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910010" name="image 100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4" name="image 11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324" y="1962592"/>
            <a:ext cx="6230409" cy="229541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95325" y="743294"/>
            <a:ext cx="6031442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CSR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文件格式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695325" y="2235328"/>
            <a:ext cx="9989608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Certificate Signing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Request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97E701-FD14-4FC1-A635-E82221A99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9" t="35463" r="4693" b="6093"/>
          <a:stretch/>
        </p:blipFill>
        <p:spPr>
          <a:xfrm>
            <a:off x="541867" y="7378636"/>
            <a:ext cx="8483600" cy="41020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7CB346-01E0-4B96-9485-E49FC4CC1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63" t="4613" r="1163" b="43411"/>
          <a:stretch/>
        </p:blipFill>
        <p:spPr>
          <a:xfrm>
            <a:off x="9902828" y="7274823"/>
            <a:ext cx="6096000" cy="50101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0BA1063-3D63-40DD-BD60-AD8FD8C8AA49}"/>
              </a:ext>
            </a:extLst>
          </p:cNvPr>
          <p:cNvSpPr txBox="1"/>
          <p:nvPr/>
        </p:nvSpPr>
        <p:spPr>
          <a:xfrm>
            <a:off x="9902828" y="3940675"/>
            <a:ext cx="63658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i="0" dirty="0">
                <a:effectLst/>
                <a:ea typeface="仿宋" panose="02010609060101010101" pitchFamily="49" charset="-122"/>
              </a:rPr>
              <a:t>CSR</a:t>
            </a:r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文件包含公钥和身份信息</a:t>
            </a:r>
            <a:endParaRPr lang="en-US" altLang="zh-CN" sz="3600" b="0" i="0" dirty="0">
              <a:effectLst/>
              <a:ea typeface="仿宋" panose="02010609060101010101" pitchFamily="49" charset="-122"/>
            </a:endParaRPr>
          </a:p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这个请求文件会被</a:t>
            </a:r>
            <a:r>
              <a:rPr lang="en-US" altLang="zh-CN" sz="3600" b="0" i="0" dirty="0">
                <a:effectLst/>
                <a:ea typeface="仿宋" panose="02010609060101010101" pitchFamily="49" charset="-122"/>
              </a:rPr>
              <a:t>CA</a:t>
            </a:r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用来创建</a:t>
            </a:r>
            <a:endParaRPr lang="en-US" altLang="zh-CN" sz="3600" b="0" i="0" dirty="0">
              <a:effectLst/>
              <a:ea typeface="仿宋" panose="02010609060101010101" pitchFamily="49" charset="-122"/>
            </a:endParaRPr>
          </a:p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与公钥相对应的数字证书</a:t>
            </a:r>
            <a:endParaRPr lang="zh-CN" altLang="en-US" sz="3600" dirty="0">
              <a:ea typeface="仿宋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7F1701-BE3C-4F4C-AB30-486C45A2648C}"/>
              </a:ext>
            </a:extLst>
          </p:cNvPr>
          <p:cNvSpPr txBox="1"/>
          <p:nvPr/>
        </p:nvSpPr>
        <p:spPr>
          <a:xfrm>
            <a:off x="966259" y="4120261"/>
            <a:ext cx="8059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假设存在一个可信</a:t>
            </a:r>
            <a:r>
              <a:rPr lang="en-US" altLang="zh-CN" sz="3600" b="0" i="0" dirty="0">
                <a:effectLst/>
                <a:ea typeface="仿宋" panose="02010609060101010101" pitchFamily="49" charset="-122"/>
              </a:rPr>
              <a:t>CA</a:t>
            </a:r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机构</a:t>
            </a:r>
            <a:endParaRPr lang="en-US" altLang="zh-CN" sz="3600" b="0" i="0" dirty="0">
              <a:effectLst/>
              <a:ea typeface="仿宋" panose="02010609060101010101" pitchFamily="49" charset="-122"/>
            </a:endParaRPr>
          </a:p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我们操作系统和浏览器已</a:t>
            </a:r>
            <a:endParaRPr lang="en-US" altLang="zh-CN" sz="3600" b="0" i="0" dirty="0">
              <a:effectLst/>
              <a:ea typeface="仿宋" panose="02010609060101010101" pitchFamily="49" charset="-122"/>
            </a:endParaRPr>
          </a:p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经存储了</a:t>
            </a:r>
            <a:r>
              <a:rPr lang="en-US" altLang="zh-CN" sz="3600" b="0" i="0" dirty="0">
                <a:effectLst/>
                <a:ea typeface="仿宋" panose="02010609060101010101" pitchFamily="49" charset="-122"/>
              </a:rPr>
              <a:t>CA</a:t>
            </a:r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的根证书</a:t>
            </a:r>
            <a:endParaRPr lang="zh-CN" altLang="en-US" sz="3600" dirty="0">
              <a:ea typeface="仿宋" panose="02010609060101010101" pitchFamily="49" charset="-122"/>
            </a:endParaRPr>
          </a:p>
        </p:txBody>
      </p:sp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324" y="1962593"/>
            <a:ext cx="4943475" cy="182128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95325" y="743294"/>
            <a:ext cx="6031442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数字证书格式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695325" y="2235328"/>
            <a:ext cx="9989608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Certificate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Format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EB0686-C1B7-4689-95E5-9173DC09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59" y="7930736"/>
            <a:ext cx="6739176" cy="48487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2F1F43-F3EA-4F79-8949-74D8B253D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7" t="10222" r="3071" b="10232"/>
          <a:stretch/>
        </p:blipFill>
        <p:spPr>
          <a:xfrm>
            <a:off x="10346267" y="4156352"/>
            <a:ext cx="5791200" cy="88429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EE10A5-F1F5-495D-9660-5D009800D4D0}"/>
              </a:ext>
            </a:extLst>
          </p:cNvPr>
          <p:cNvSpPr txBox="1"/>
          <p:nvPr/>
        </p:nvSpPr>
        <p:spPr>
          <a:xfrm>
            <a:off x="1084792" y="4012137"/>
            <a:ext cx="8059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数字证书用于验证网络中实体的身份，确保数据传输的安全和完整性，它将用户的身份信息与公钥绑定，由可信的第三方机构（</a:t>
            </a:r>
            <a:r>
              <a:rPr lang="en-US" altLang="zh-CN" sz="3600" b="0" i="0" dirty="0">
                <a:effectLst/>
                <a:ea typeface="仿宋" panose="02010609060101010101" pitchFamily="49" charset="-122"/>
              </a:rPr>
              <a:t>CA</a:t>
            </a:r>
            <a:r>
              <a:rPr lang="zh-CN" altLang="en-US" sz="3600" b="0" i="0" dirty="0">
                <a:effectLst/>
                <a:ea typeface="仿宋" panose="02010609060101010101" pitchFamily="49" charset="-122"/>
              </a:rPr>
              <a:t>）签发和管理</a:t>
            </a:r>
            <a:endParaRPr lang="zh-CN" altLang="en-US" sz="3600" dirty="0"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99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2" y="1602566"/>
            <a:ext cx="4943475" cy="182128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7"/>
            <a:ext cx="6739176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数字证书签发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368773" y="1945740"/>
            <a:ext cx="9989608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Certificate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Issuance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A3D06-CF1A-4116-8DE4-9E31261948AC}"/>
              </a:ext>
            </a:extLst>
          </p:cNvPr>
          <p:cNvSpPr txBox="1"/>
          <p:nvPr/>
        </p:nvSpPr>
        <p:spPr>
          <a:xfrm>
            <a:off x="368773" y="2849337"/>
            <a:ext cx="7144809" cy="101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Step 1: </a:t>
            </a:r>
            <a:r>
              <a:rPr lang="zh-CN" altLang="en-US" sz="2400" b="1" dirty="0"/>
              <a:t>交互初始化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客户端发送</a:t>
            </a:r>
            <a:r>
              <a:rPr lang="en-US" altLang="zh-CN" sz="2000" dirty="0"/>
              <a:t>"Client Hello"</a:t>
            </a:r>
            <a:r>
              <a:rPr lang="zh-CN" altLang="en-US" sz="2000" dirty="0"/>
              <a:t>消息到</a:t>
            </a:r>
            <a:r>
              <a:rPr lang="en-US" altLang="zh-CN" sz="2000" dirty="0"/>
              <a:t>CA</a:t>
            </a:r>
            <a:r>
              <a:rPr lang="zh-CN" altLang="en-US" sz="2000" dirty="0"/>
              <a:t>，表明它想要开始证书</a:t>
            </a:r>
            <a:br>
              <a:rPr lang="en-US" altLang="zh-CN" sz="2000" dirty="0"/>
            </a:br>
            <a:r>
              <a:rPr lang="zh-CN" altLang="en-US" sz="2000" dirty="0"/>
              <a:t>签发流程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CA</a:t>
            </a:r>
            <a:r>
              <a:rPr lang="zh-CN" altLang="en-US" sz="2000" dirty="0"/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2.CA</a:t>
            </a:r>
            <a:r>
              <a:rPr lang="zh-CN" altLang="en-US" sz="2000" dirty="0"/>
              <a:t>回复一个</a:t>
            </a:r>
            <a:r>
              <a:rPr lang="en-US" altLang="zh-CN" sz="2000" dirty="0"/>
              <a:t>"CA Hello"</a:t>
            </a:r>
            <a:r>
              <a:rPr lang="zh-CN" altLang="en-US" sz="2000" dirty="0"/>
              <a:t>消息，表明它已准备好接收</a:t>
            </a:r>
            <a:r>
              <a:rPr lang="en-US" altLang="zh-CN" sz="2000" dirty="0"/>
              <a:t>CSR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Step 2: </a:t>
            </a:r>
            <a:r>
              <a:rPr lang="zh-CN" altLang="en-US" sz="2400" b="1" dirty="0"/>
              <a:t>客户端准备和提交</a:t>
            </a:r>
            <a:r>
              <a:rPr lang="en-US" altLang="zh-CN" sz="2400" b="1" dirty="0"/>
              <a:t>CSR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生成一对公钥和私钥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创建</a:t>
            </a:r>
            <a:r>
              <a:rPr lang="en-US" altLang="zh-CN" sz="2000" dirty="0"/>
              <a:t>CSR</a:t>
            </a:r>
            <a:r>
              <a:rPr lang="zh-CN" altLang="en-US" sz="2000" dirty="0"/>
              <a:t>，其中包含公钥和一些身份验证信息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将</a:t>
            </a:r>
            <a:r>
              <a:rPr lang="en-US" altLang="zh-CN" sz="2000" dirty="0"/>
              <a:t>CSR</a:t>
            </a:r>
            <a:r>
              <a:rPr lang="zh-CN" altLang="en-US" sz="2000" dirty="0"/>
              <a:t>发送给</a:t>
            </a:r>
            <a:r>
              <a:rPr lang="en-US" altLang="zh-CN" sz="2000" dirty="0"/>
              <a:t>CA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Step 3: CA</a:t>
            </a:r>
            <a:r>
              <a:rPr lang="zh-CN" altLang="en-US" sz="2400" b="1" dirty="0"/>
              <a:t>验证和签发数字证书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CA</a:t>
            </a:r>
            <a:r>
              <a:rPr lang="zh-CN" altLang="en-US" sz="2000" b="1" dirty="0"/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1.CA</a:t>
            </a:r>
            <a:r>
              <a:rPr lang="zh-CN" altLang="en-US" sz="2000" dirty="0"/>
              <a:t>验证来自客户端的</a:t>
            </a:r>
            <a:r>
              <a:rPr lang="en-US" altLang="zh-CN" sz="2000" dirty="0"/>
              <a:t>CSR</a:t>
            </a:r>
            <a:r>
              <a:rPr lang="zh-CN" altLang="en-US" sz="2000" dirty="0"/>
              <a:t>中的身份信息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2.CA</a:t>
            </a:r>
            <a:r>
              <a:rPr lang="zh-CN" altLang="en-US" sz="2000" dirty="0"/>
              <a:t>使用其私钥对客户端公钥和信息进行签名，生成数字证书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3.CA</a:t>
            </a:r>
            <a:r>
              <a:rPr lang="zh-CN" altLang="en-US" sz="2000" dirty="0"/>
              <a:t>将签名的数字证书发送回客户端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Step 4: </a:t>
            </a:r>
            <a:r>
              <a:rPr lang="zh-CN" altLang="en-US" sz="2400" b="1" dirty="0"/>
              <a:t>客户端接收和验证数字证书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客户端接收并存储数字证书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客户端可以使用</a:t>
            </a:r>
            <a:r>
              <a:rPr lang="en-US" altLang="zh-CN" sz="2000" dirty="0"/>
              <a:t>CA</a:t>
            </a:r>
            <a:r>
              <a:rPr lang="zh-CN" altLang="en-US" sz="2000" dirty="0"/>
              <a:t>的公钥验证数字证书的签名，以确保证书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的完整性和真实性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BF9AD1A-D3FF-4E8B-B8AD-447CD016ED19}"/>
              </a:ext>
            </a:extLst>
          </p:cNvPr>
          <p:cNvCxnSpPr>
            <a:cxnSpLocks/>
          </p:cNvCxnSpPr>
          <p:nvPr/>
        </p:nvCxnSpPr>
        <p:spPr>
          <a:xfrm>
            <a:off x="7554745" y="1536416"/>
            <a:ext cx="0" cy="116901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673499E-BC3F-4983-B62A-EB5D593E21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243217"/>
              </p:ext>
            </p:extLst>
          </p:nvPr>
        </p:nvGraphicFramePr>
        <p:xfrm>
          <a:off x="7513582" y="1945740"/>
          <a:ext cx="11760246" cy="1135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5" imgW="6572346" imgH="6343650" progId="Visio.Drawing.15">
                  <p:embed/>
                </p:oleObj>
              </mc:Choice>
              <mc:Fallback>
                <p:oleObj name="Visio" r:id="rId5" imgW="6572346" imgH="63436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13582" y="1945740"/>
                        <a:ext cx="11760246" cy="1135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5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583" y="5217525"/>
            <a:ext cx="960112" cy="948259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7369484" y="1430520"/>
            <a:ext cx="2547409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dirty="0">
                <a:solidFill>
                  <a:srgbClr val="1E1E1E"/>
                </a:solidFill>
                <a:latin typeface="OPPOSans-B"/>
                <a:ea typeface="OPPOSans-B"/>
              </a:rPr>
              <a:t>/ </a:t>
            </a:r>
            <a:r>
              <a:rPr lang="zh-CN" altLang="en-US" sz="5400" dirty="0">
                <a:solidFill>
                  <a:srgbClr val="1E1E1E"/>
                </a:solidFill>
                <a:latin typeface="OPPOSans-B"/>
                <a:ea typeface="OPPOSans-B"/>
              </a:rPr>
              <a:t>目录</a:t>
            </a:r>
            <a:endParaRPr lang="zh-CN" altLang="en-US" sz="1350" dirty="0"/>
          </a:p>
        </p:txBody>
      </p:sp>
      <p:sp>
        <p:nvSpPr>
          <p:cNvPr id="206" name="Object 206"/>
          <p:cNvSpPr txBox="1"/>
          <p:nvPr/>
        </p:nvSpPr>
        <p:spPr>
          <a:xfrm>
            <a:off x="558079" y="892394"/>
            <a:ext cx="9896156" cy="13849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000" dirty="0">
                <a:solidFill>
                  <a:srgbClr val="1E1E1E"/>
                </a:solidFill>
                <a:latin typeface="OPPOSans-B"/>
                <a:ea typeface="OPPOSans-B"/>
              </a:rPr>
              <a:t>CONTENTS</a:t>
            </a:r>
            <a:endParaRPr lang="zh-CN" altLang="en-US" sz="1350" dirty="0"/>
          </a:p>
        </p:txBody>
      </p:sp>
      <p:sp>
        <p:nvSpPr>
          <p:cNvPr id="207" name="Object 207"/>
          <p:cNvSpPr txBox="1"/>
          <p:nvPr/>
        </p:nvSpPr>
        <p:spPr>
          <a:xfrm>
            <a:off x="881461" y="6555588"/>
            <a:ext cx="382919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dirty="0">
                <a:solidFill>
                  <a:srgbClr val="1E1E1E"/>
                </a:solidFill>
                <a:latin typeface="OPPOSans-B"/>
                <a:ea typeface="OPPOSans-B"/>
              </a:rPr>
              <a:t>项目框架概述</a:t>
            </a:r>
            <a:endParaRPr lang="zh-CN" altLang="en-US" sz="1350" dirty="0"/>
          </a:p>
        </p:txBody>
      </p:sp>
      <p:sp>
        <p:nvSpPr>
          <p:cNvPr id="208" name="Object 208"/>
          <p:cNvSpPr txBox="1"/>
          <p:nvPr/>
        </p:nvSpPr>
        <p:spPr>
          <a:xfrm>
            <a:off x="967583" y="7256400"/>
            <a:ext cx="274320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100" dirty="0">
                <a:solidFill>
                  <a:srgbClr val="717171"/>
                </a:solidFill>
                <a:latin typeface="OPPOSans-R"/>
                <a:ea typeface="OPPOSans-R"/>
              </a:rPr>
              <a:t>Framework Overview</a:t>
            </a:r>
            <a:endParaRPr lang="zh-CN" altLang="en-US" sz="1350" dirty="0"/>
          </a:p>
        </p:txBody>
      </p:sp>
      <p:sp>
        <p:nvSpPr>
          <p:cNvPr id="209" name="Object 209"/>
          <p:cNvSpPr txBox="1"/>
          <p:nvPr/>
        </p:nvSpPr>
        <p:spPr>
          <a:xfrm>
            <a:off x="862123" y="5391081"/>
            <a:ext cx="1120586" cy="5885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500"/>
              </a:lnSpc>
            </a:pPr>
            <a:r>
              <a:rPr lang="en-US" altLang="zh-CN" sz="3600" b="1" dirty="0">
                <a:solidFill>
                  <a:srgbClr val="FFFFFF"/>
                </a:solidFill>
                <a:latin typeface="OPPOSans-M"/>
                <a:ea typeface="OPPOSans-M"/>
              </a:rPr>
              <a:t>01</a:t>
            </a:r>
            <a:endParaRPr lang="zh-CN" altLang="en-US" sz="1350" dirty="0"/>
          </a:p>
        </p:txBody>
      </p:sp>
      <p:sp>
        <p:nvSpPr>
          <p:cNvPr id="2010" name="Object 2010"/>
          <p:cNvSpPr txBox="1"/>
          <p:nvPr/>
        </p:nvSpPr>
        <p:spPr>
          <a:xfrm>
            <a:off x="1041980" y="7958131"/>
            <a:ext cx="3829197" cy="2323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描述整体的</a:t>
            </a:r>
            <a:r>
              <a:rPr lang="zh-CN" altLang="en-US" sz="1950" b="1" dirty="0">
                <a:latin typeface="OPPOSans-R"/>
                <a:ea typeface="OPPOSans-R"/>
              </a:rPr>
              <a:t>系统架构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和其核心</a:t>
            </a:r>
            <a:b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</a:b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组件系统的目标</a:t>
            </a:r>
          </a:p>
          <a:p>
            <a:pPr algn="l"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1.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主要组件和组件功能</a:t>
            </a:r>
            <a:endParaRPr lang="en-US" altLang="zh-CN" sz="1950" dirty="0">
              <a:solidFill>
                <a:schemeClr val="tx2">
                  <a:lumMod val="50000"/>
                </a:schemeClr>
              </a:solidFill>
              <a:latin typeface="OPPOSans-R"/>
              <a:ea typeface="OPPOSans-R"/>
            </a:endParaRPr>
          </a:p>
          <a:p>
            <a:pPr algn="l"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2.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用到的技术栈</a:t>
            </a:r>
          </a:p>
        </p:txBody>
      </p:sp>
      <p:sp>
        <p:nvSpPr>
          <p:cNvPr id="2011" name="Object 2011"/>
          <p:cNvSpPr txBox="1"/>
          <p:nvPr/>
        </p:nvSpPr>
        <p:spPr>
          <a:xfrm>
            <a:off x="5484935" y="6559802"/>
            <a:ext cx="2828925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dirty="0">
                <a:solidFill>
                  <a:srgbClr val="1E1E1E"/>
                </a:solidFill>
                <a:latin typeface="OPPOSans-B"/>
                <a:ea typeface="OPPOSans-B"/>
              </a:rPr>
              <a:t>文件存取流程</a:t>
            </a:r>
            <a:endParaRPr lang="zh-CN" altLang="en-US" sz="1350" dirty="0"/>
          </a:p>
        </p:txBody>
      </p:sp>
      <p:sp>
        <p:nvSpPr>
          <p:cNvPr id="2012" name="Object 2012"/>
          <p:cNvSpPr txBox="1"/>
          <p:nvPr/>
        </p:nvSpPr>
        <p:spPr>
          <a:xfrm>
            <a:off x="5529323" y="7256400"/>
            <a:ext cx="304193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100" dirty="0">
                <a:solidFill>
                  <a:srgbClr val="717171"/>
                </a:solidFill>
                <a:latin typeface="OPPOSans-R"/>
                <a:ea typeface="OPPOSans-R"/>
              </a:rPr>
              <a:t>File Access Workflow</a:t>
            </a:r>
            <a:endParaRPr lang="zh-CN" altLang="en-US" sz="1350" dirty="0"/>
          </a:p>
        </p:txBody>
      </p:sp>
      <p:sp>
        <p:nvSpPr>
          <p:cNvPr id="2014" name="Object 2014"/>
          <p:cNvSpPr txBox="1"/>
          <p:nvPr/>
        </p:nvSpPr>
        <p:spPr>
          <a:xfrm>
            <a:off x="5545769" y="7947244"/>
            <a:ext cx="2828925" cy="29233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介绍文件的</a:t>
            </a:r>
            <a:r>
              <a:rPr lang="zh-CN" altLang="en-US" sz="1950" b="1" dirty="0">
                <a:latin typeface="OPPOSans-R"/>
                <a:ea typeface="OPPOSans-R"/>
              </a:rPr>
              <a:t>访问流程</a:t>
            </a:r>
            <a:endParaRPr lang="en-US" altLang="zh-CN" sz="1950" b="1" dirty="0">
              <a:latin typeface="OPPOSans-R"/>
              <a:ea typeface="OPPOSans-R"/>
            </a:endParaRP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1.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用户如何上传和下载文件</a:t>
            </a: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2.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文件是如何被加密和解密的</a:t>
            </a:r>
          </a:p>
        </p:txBody>
      </p:sp>
      <p:sp>
        <p:nvSpPr>
          <p:cNvPr id="2015" name="Object 2015"/>
          <p:cNvSpPr txBox="1"/>
          <p:nvPr/>
        </p:nvSpPr>
        <p:spPr>
          <a:xfrm>
            <a:off x="9650186" y="6555588"/>
            <a:ext cx="27051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dirty="0">
                <a:solidFill>
                  <a:srgbClr val="1E1E1E"/>
                </a:solidFill>
                <a:latin typeface="OPPOSans-B"/>
                <a:ea typeface="OPPOSans-B"/>
              </a:rPr>
              <a:t>密码架构</a:t>
            </a:r>
            <a:endParaRPr lang="zh-CN" altLang="en-US" sz="1350" dirty="0"/>
          </a:p>
        </p:txBody>
      </p:sp>
      <p:sp>
        <p:nvSpPr>
          <p:cNvPr id="2016" name="Object 2016"/>
          <p:cNvSpPr txBox="1"/>
          <p:nvPr/>
        </p:nvSpPr>
        <p:spPr>
          <a:xfrm>
            <a:off x="9637570" y="7252186"/>
            <a:ext cx="3727803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100" dirty="0">
                <a:solidFill>
                  <a:srgbClr val="717171"/>
                </a:solidFill>
                <a:latin typeface="OPPOSans-R"/>
                <a:ea typeface="OPPOSans-R"/>
              </a:rPr>
              <a:t>Cryptographic Architecture</a:t>
            </a:r>
            <a:endParaRPr lang="zh-CN" altLang="en-US" sz="1350" dirty="0"/>
          </a:p>
        </p:txBody>
      </p:sp>
      <p:sp>
        <p:nvSpPr>
          <p:cNvPr id="2018" name="Object 2018"/>
          <p:cNvSpPr txBox="1"/>
          <p:nvPr/>
        </p:nvSpPr>
        <p:spPr>
          <a:xfrm>
            <a:off x="9623176" y="7947244"/>
            <a:ext cx="2800350" cy="3523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讲述用于保护数据安全的</a:t>
            </a:r>
            <a:r>
              <a:rPr lang="zh-CN" altLang="en-US" sz="1950" b="1" dirty="0">
                <a:latin typeface="OPPOSans-R"/>
                <a:ea typeface="OPPOSans-R"/>
              </a:rPr>
              <a:t>密码学架构</a:t>
            </a:r>
            <a:endParaRPr lang="en-US" altLang="zh-CN" sz="1950" b="1" dirty="0">
              <a:latin typeface="OPPOSans-R"/>
              <a:ea typeface="OPPOSans-R"/>
            </a:endParaRP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1.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采用的加密算法和协议</a:t>
            </a: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2.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密钥管理策略</a:t>
            </a:r>
            <a:endParaRPr lang="en-US" altLang="zh-CN" sz="1950" dirty="0">
              <a:solidFill>
                <a:schemeClr val="tx2">
                  <a:lumMod val="50000"/>
                </a:schemeClr>
              </a:solidFill>
              <a:latin typeface="OPPOSans-R"/>
              <a:ea typeface="OPPOSans-R"/>
            </a:endParaRP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3.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用于确保数据完整性和机密性的技术</a:t>
            </a:r>
          </a:p>
        </p:txBody>
      </p:sp>
      <p:sp>
        <p:nvSpPr>
          <p:cNvPr id="2019" name="Object 2019"/>
          <p:cNvSpPr txBox="1"/>
          <p:nvPr/>
        </p:nvSpPr>
        <p:spPr>
          <a:xfrm>
            <a:off x="13691612" y="6494986"/>
            <a:ext cx="2733675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dirty="0">
                <a:solidFill>
                  <a:srgbClr val="1E1E1E"/>
                </a:solidFill>
                <a:latin typeface="OPPOSans-B"/>
                <a:ea typeface="OPPOSans-B"/>
              </a:rPr>
              <a:t>作品演示</a:t>
            </a:r>
            <a:endParaRPr lang="zh-CN" altLang="en-US" sz="1350" dirty="0"/>
          </a:p>
        </p:txBody>
      </p:sp>
      <p:sp>
        <p:nvSpPr>
          <p:cNvPr id="2020" name="Object 2020"/>
          <p:cNvSpPr txBox="1"/>
          <p:nvPr/>
        </p:nvSpPr>
        <p:spPr>
          <a:xfrm>
            <a:off x="13691612" y="7192953"/>
            <a:ext cx="3385921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100" dirty="0">
                <a:solidFill>
                  <a:srgbClr val="717171"/>
                </a:solidFill>
                <a:latin typeface="OPPOSans-R"/>
                <a:ea typeface="OPPOSans-R"/>
              </a:rPr>
              <a:t> Project Demonstration</a:t>
            </a:r>
            <a:endParaRPr lang="zh-CN" altLang="en-US" sz="1350" dirty="0"/>
          </a:p>
        </p:txBody>
      </p:sp>
      <p:sp>
        <p:nvSpPr>
          <p:cNvPr id="2022" name="Object 2022"/>
          <p:cNvSpPr txBox="1"/>
          <p:nvPr/>
        </p:nvSpPr>
        <p:spPr>
          <a:xfrm>
            <a:off x="13781275" y="7962906"/>
            <a:ext cx="2857500" cy="29233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展示项目的</a:t>
            </a:r>
            <a:r>
              <a:rPr lang="zh-CN" altLang="en-US" sz="1950" b="1" dirty="0">
                <a:latin typeface="OPPOSans-R"/>
                <a:ea typeface="OPPOSans-R"/>
              </a:rPr>
              <a:t>实际运行结果</a:t>
            </a:r>
            <a:endParaRPr lang="en-US" altLang="zh-CN" sz="1950" b="1" dirty="0">
              <a:latin typeface="OPPOSans-R"/>
              <a:ea typeface="OPPOSans-R"/>
            </a:endParaRP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1.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项目的用户界面和功能展示</a:t>
            </a:r>
          </a:p>
          <a:p>
            <a:pPr>
              <a:lnSpc>
                <a:spcPct val="200000"/>
              </a:lnSpc>
            </a:pPr>
            <a:r>
              <a:rPr lang="en-US" altLang="zh-CN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2.</a:t>
            </a:r>
            <a:r>
              <a:rPr lang="zh-CN" altLang="en-US" sz="1950" dirty="0">
                <a:solidFill>
                  <a:schemeClr val="tx2">
                    <a:lumMod val="50000"/>
                  </a:schemeClr>
                </a:solidFill>
                <a:latin typeface="OPPOSans-R"/>
                <a:ea typeface="OPPOSans-R"/>
              </a:rPr>
              <a:t>如何验证系统的安全性和效能</a:t>
            </a:r>
          </a:p>
        </p:txBody>
      </p:sp>
      <p:pic>
        <p:nvPicPr>
          <p:cNvPr id="92023" name="image 20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6658" y="2819346"/>
            <a:ext cx="15726020" cy="28600"/>
          </a:xfrm>
          <a:prstGeom prst="rect">
            <a:avLst/>
          </a:prstGeom>
        </p:spPr>
      </p:pic>
      <p:pic>
        <p:nvPicPr>
          <p:cNvPr id="25" name="image 201">
            <a:extLst>
              <a:ext uri="{FF2B5EF4-FFF2-40B4-BE49-F238E27FC236}">
                <a16:creationId xmlns:a16="http://schemas.microsoft.com/office/drawing/2014/main" id="{2BB017BF-9E32-4021-82E0-5A293696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0513" y="5217525"/>
            <a:ext cx="960112" cy="948259"/>
          </a:xfrm>
          <a:prstGeom prst="rect">
            <a:avLst/>
          </a:prstGeom>
        </p:spPr>
      </p:pic>
      <p:sp>
        <p:nvSpPr>
          <p:cNvPr id="26" name="Object 209">
            <a:extLst>
              <a:ext uri="{FF2B5EF4-FFF2-40B4-BE49-F238E27FC236}">
                <a16:creationId xmlns:a16="http://schemas.microsoft.com/office/drawing/2014/main" id="{6FB1A336-2EC9-49C0-A1FB-2D45223576F7}"/>
              </a:ext>
            </a:extLst>
          </p:cNvPr>
          <p:cNvSpPr txBox="1"/>
          <p:nvPr/>
        </p:nvSpPr>
        <p:spPr>
          <a:xfrm>
            <a:off x="5435053" y="5391081"/>
            <a:ext cx="1120586" cy="5885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500"/>
              </a:lnSpc>
            </a:pPr>
            <a:r>
              <a:rPr lang="en-US" altLang="zh-CN" sz="3600" b="1" dirty="0">
                <a:solidFill>
                  <a:srgbClr val="FFFFFF"/>
                </a:solidFill>
                <a:latin typeface="OPPOSans-M"/>
                <a:ea typeface="OPPOSans-M"/>
              </a:rPr>
              <a:t>02</a:t>
            </a:r>
            <a:endParaRPr lang="zh-CN" altLang="en-US" sz="1350" dirty="0"/>
          </a:p>
        </p:txBody>
      </p:sp>
      <p:pic>
        <p:nvPicPr>
          <p:cNvPr id="27" name="image 201">
            <a:extLst>
              <a:ext uri="{FF2B5EF4-FFF2-40B4-BE49-F238E27FC236}">
                <a16:creationId xmlns:a16="http://schemas.microsoft.com/office/drawing/2014/main" id="{D608D9DE-4AAC-42AE-9982-F87FC468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8401" y="5133683"/>
            <a:ext cx="960112" cy="948259"/>
          </a:xfrm>
          <a:prstGeom prst="rect">
            <a:avLst/>
          </a:prstGeom>
        </p:spPr>
      </p:pic>
      <p:sp>
        <p:nvSpPr>
          <p:cNvPr id="28" name="Object 209">
            <a:extLst>
              <a:ext uri="{FF2B5EF4-FFF2-40B4-BE49-F238E27FC236}">
                <a16:creationId xmlns:a16="http://schemas.microsoft.com/office/drawing/2014/main" id="{89FCA34F-6278-406A-B353-02EB9FAE3CF2}"/>
              </a:ext>
            </a:extLst>
          </p:cNvPr>
          <p:cNvSpPr txBox="1"/>
          <p:nvPr/>
        </p:nvSpPr>
        <p:spPr>
          <a:xfrm>
            <a:off x="9582941" y="5307239"/>
            <a:ext cx="1120586" cy="5885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500"/>
              </a:lnSpc>
            </a:pPr>
            <a:r>
              <a:rPr lang="en-US" altLang="zh-CN" sz="3600" b="1" dirty="0">
                <a:solidFill>
                  <a:srgbClr val="FFFFFF"/>
                </a:solidFill>
                <a:latin typeface="OPPOSans-M"/>
                <a:ea typeface="OPPOSans-M"/>
              </a:rPr>
              <a:t>03</a:t>
            </a:r>
            <a:endParaRPr lang="zh-CN" altLang="en-US" sz="1350" dirty="0"/>
          </a:p>
        </p:txBody>
      </p:sp>
      <p:pic>
        <p:nvPicPr>
          <p:cNvPr id="29" name="image 201">
            <a:extLst>
              <a:ext uri="{FF2B5EF4-FFF2-40B4-BE49-F238E27FC236}">
                <a16:creationId xmlns:a16="http://schemas.microsoft.com/office/drawing/2014/main" id="{078E23A1-926C-4B47-99ED-CDB5C851D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81275" y="5099939"/>
            <a:ext cx="960112" cy="948259"/>
          </a:xfrm>
          <a:prstGeom prst="rect">
            <a:avLst/>
          </a:prstGeom>
        </p:spPr>
      </p:pic>
      <p:sp>
        <p:nvSpPr>
          <p:cNvPr id="30" name="Object 209">
            <a:extLst>
              <a:ext uri="{FF2B5EF4-FFF2-40B4-BE49-F238E27FC236}">
                <a16:creationId xmlns:a16="http://schemas.microsoft.com/office/drawing/2014/main" id="{A5AB0DC3-3F55-4010-8152-76CDED22D6E0}"/>
              </a:ext>
            </a:extLst>
          </p:cNvPr>
          <p:cNvSpPr txBox="1"/>
          <p:nvPr/>
        </p:nvSpPr>
        <p:spPr>
          <a:xfrm>
            <a:off x="13675815" y="5273495"/>
            <a:ext cx="1120586" cy="5885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500"/>
              </a:lnSpc>
            </a:pPr>
            <a:r>
              <a:rPr lang="en-US" altLang="zh-CN" sz="3600" b="1" dirty="0">
                <a:solidFill>
                  <a:srgbClr val="FFFFFF"/>
                </a:solidFill>
                <a:latin typeface="OPPOSans-M"/>
                <a:ea typeface="OPPOSans-M"/>
              </a:rPr>
              <a:t>04</a:t>
            </a:r>
            <a:endParaRPr lang="zh-CN" altLang="en-US" sz="1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DH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密钥协商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4" y="1936385"/>
            <a:ext cx="4473630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DH Key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Exchange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A3D06-CF1A-4116-8DE4-9E31261948AC}"/>
              </a:ext>
            </a:extLst>
          </p:cNvPr>
          <p:cNvSpPr txBox="1"/>
          <p:nvPr/>
        </p:nvSpPr>
        <p:spPr>
          <a:xfrm>
            <a:off x="420103" y="2873438"/>
            <a:ext cx="7144809" cy="103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/>
              <a:t>Step 1: </a:t>
            </a:r>
            <a:r>
              <a:rPr lang="zh-CN" altLang="en-US" sz="2400" b="1" dirty="0"/>
              <a:t>交互初始化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客户端发送</a:t>
            </a:r>
            <a:r>
              <a:rPr lang="en-US" altLang="zh-CN" sz="2000" dirty="0"/>
              <a:t>"Client Hello"</a:t>
            </a:r>
            <a:r>
              <a:rPr lang="zh-CN" altLang="en-US" sz="2000" dirty="0"/>
              <a:t>消息和一个随机数</a:t>
            </a:r>
            <a:r>
              <a:rPr lang="en-US" altLang="zh-CN" sz="2000" dirty="0"/>
              <a:t>n1</a:t>
            </a:r>
            <a:r>
              <a:rPr lang="zh-CN" altLang="en-US" sz="2000" dirty="0"/>
              <a:t>到服务器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Server</a:t>
            </a:r>
            <a:r>
              <a:rPr lang="zh-CN" altLang="en-US" sz="2000" b="1" dirty="0"/>
              <a:t>：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zh-CN" altLang="en-US" sz="2000" dirty="0"/>
              <a:t>服务器回应一个</a:t>
            </a:r>
            <a:r>
              <a:rPr lang="en-US" altLang="zh-CN" sz="2000" dirty="0"/>
              <a:t>"Server Hello"</a:t>
            </a:r>
            <a:r>
              <a:rPr lang="zh-CN" altLang="en-US" sz="2000" dirty="0"/>
              <a:t>消息和一个随机数</a:t>
            </a:r>
            <a:r>
              <a:rPr lang="en-US" altLang="zh-CN" sz="2000" dirty="0"/>
              <a:t>n2</a:t>
            </a:r>
          </a:p>
          <a:p>
            <a:pPr>
              <a:lnSpc>
                <a:spcPts val="2500"/>
              </a:lnSpc>
            </a:pPr>
            <a:endParaRPr lang="zh-CN" altLang="en-US" sz="2400" b="1" dirty="0"/>
          </a:p>
          <a:p>
            <a:pPr>
              <a:lnSpc>
                <a:spcPts val="2500"/>
              </a:lnSpc>
            </a:pPr>
            <a:r>
              <a:rPr lang="en-US" altLang="zh-CN" sz="2400" b="1" dirty="0"/>
              <a:t>Step 2: </a:t>
            </a:r>
            <a:r>
              <a:rPr lang="zh-CN" altLang="en-US" sz="2400" b="1" dirty="0"/>
              <a:t>服务器的密钥与证书分享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Server</a:t>
            </a:r>
            <a:r>
              <a:rPr lang="zh-CN" altLang="en-US" sz="2000" b="1" dirty="0"/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服务器选择一个私钥</a:t>
            </a:r>
            <a:r>
              <a:rPr lang="en-US" altLang="zh-CN" sz="2000" dirty="0"/>
              <a:t>a</a:t>
            </a:r>
            <a:r>
              <a:rPr lang="zh-CN" altLang="en-US" sz="2000" dirty="0"/>
              <a:t>并计算</a:t>
            </a:r>
            <a:r>
              <a:rPr lang="en-US" altLang="zh-CN" sz="2000" dirty="0" err="1"/>
              <a:t>g^a</a:t>
            </a:r>
            <a:endParaRPr lang="en-US" altLang="zh-CN" sz="2000" dirty="0"/>
          </a:p>
          <a:p>
            <a:pPr>
              <a:lnSpc>
                <a:spcPts val="25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服务器将计算出的</a:t>
            </a:r>
            <a:r>
              <a:rPr lang="en-US" altLang="zh-CN" sz="2000" dirty="0" err="1"/>
              <a:t>g^a</a:t>
            </a:r>
            <a:r>
              <a:rPr lang="zh-CN" altLang="en-US" sz="2000" dirty="0"/>
              <a:t>和它的数字证书发送到客户端</a:t>
            </a:r>
          </a:p>
          <a:p>
            <a:pPr>
              <a:lnSpc>
                <a:spcPts val="2500"/>
              </a:lnSpc>
            </a:pPr>
            <a:endParaRPr lang="zh-CN" altLang="en-US" sz="2000" dirty="0"/>
          </a:p>
          <a:p>
            <a:pPr>
              <a:lnSpc>
                <a:spcPts val="2500"/>
              </a:lnSpc>
            </a:pPr>
            <a:r>
              <a:rPr lang="en-US" altLang="zh-CN" sz="2400" b="1" dirty="0"/>
              <a:t>Step 3: </a:t>
            </a:r>
            <a:r>
              <a:rPr lang="zh-CN" altLang="en-US" sz="2400" b="1" dirty="0"/>
              <a:t>客户端的密钥分享和验证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客户端验证服务器的数字证书，确保它来自可信的</a:t>
            </a:r>
            <a:r>
              <a:rPr lang="en-US" altLang="zh-CN" sz="2000" dirty="0"/>
              <a:t>CA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客户端选择一个私钥</a:t>
            </a:r>
            <a:r>
              <a:rPr lang="en-US" altLang="zh-CN" sz="2000" dirty="0"/>
              <a:t>b</a:t>
            </a:r>
            <a:r>
              <a:rPr lang="zh-CN" altLang="en-US" sz="2000" dirty="0"/>
              <a:t>并计算</a:t>
            </a:r>
            <a:r>
              <a:rPr lang="en-US" altLang="zh-CN" sz="2000" dirty="0" err="1"/>
              <a:t>g^b</a:t>
            </a:r>
            <a:endParaRPr lang="en-US" altLang="zh-CN" sz="2000" dirty="0"/>
          </a:p>
          <a:p>
            <a:pPr>
              <a:lnSpc>
                <a:spcPts val="2500"/>
              </a:lnSpc>
            </a:pPr>
            <a:r>
              <a:rPr lang="en-US" altLang="zh-CN" sz="2000" dirty="0"/>
              <a:t>3. </a:t>
            </a:r>
            <a:r>
              <a:rPr lang="zh-CN" altLang="en-US" sz="2000" dirty="0"/>
              <a:t>客户端将计算出的</a:t>
            </a:r>
            <a:r>
              <a:rPr lang="en-US" altLang="zh-CN" sz="2000" dirty="0" err="1"/>
              <a:t>g^b</a:t>
            </a:r>
            <a:r>
              <a:rPr lang="zh-CN" altLang="en-US" sz="2000" dirty="0"/>
              <a:t>发送到服务器</a:t>
            </a:r>
          </a:p>
          <a:p>
            <a:pPr>
              <a:lnSpc>
                <a:spcPts val="2500"/>
              </a:lnSpc>
            </a:pPr>
            <a:endParaRPr lang="zh-CN" altLang="en-US" sz="2000" dirty="0"/>
          </a:p>
          <a:p>
            <a:pPr>
              <a:lnSpc>
                <a:spcPts val="2500"/>
              </a:lnSpc>
            </a:pPr>
            <a:r>
              <a:rPr lang="en-US" altLang="zh-CN" sz="2400" b="1" dirty="0"/>
              <a:t>Step 4: </a:t>
            </a:r>
            <a:r>
              <a:rPr lang="zh-CN" altLang="en-US" sz="2400" b="1" dirty="0"/>
              <a:t>服务器生成和验证会话密钥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Server</a:t>
            </a:r>
            <a:r>
              <a:rPr lang="zh-CN" altLang="en-US" sz="2000" b="1" dirty="0"/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服务器接收到</a:t>
            </a:r>
            <a:r>
              <a:rPr lang="en-US" altLang="zh-CN" sz="2000" dirty="0" err="1"/>
              <a:t>g^b</a:t>
            </a:r>
            <a:r>
              <a:rPr lang="zh-CN" altLang="en-US" sz="2000" dirty="0"/>
              <a:t>，并计算共享密钥</a:t>
            </a:r>
            <a:r>
              <a:rPr lang="en-US" altLang="zh-CN" sz="2000" dirty="0"/>
              <a:t>g^(ab)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使用</a:t>
            </a:r>
            <a:r>
              <a:rPr lang="en-US" altLang="zh-CN" sz="2000" dirty="0"/>
              <a:t>SHA-256</a:t>
            </a:r>
            <a:r>
              <a:rPr lang="zh-CN" altLang="en-US" sz="2000" dirty="0"/>
              <a:t>对共享密钥</a:t>
            </a:r>
            <a:r>
              <a:rPr lang="en-US" altLang="zh-CN" sz="2000" dirty="0"/>
              <a:t>g^(ab)</a:t>
            </a:r>
            <a:r>
              <a:rPr lang="zh-CN" altLang="en-US" sz="2000" dirty="0"/>
              <a:t>进行哈希运算，得到一个</a:t>
            </a:r>
            <a:r>
              <a:rPr lang="en-US" altLang="zh-CN" sz="2000" dirty="0"/>
              <a:t>256</a:t>
            </a:r>
            <a:r>
              <a:rPr lang="zh-CN" altLang="en-US" sz="2000" dirty="0"/>
              <a:t>位的会话密钥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3. </a:t>
            </a:r>
            <a:r>
              <a:rPr lang="zh-CN" altLang="en-US" sz="2000" dirty="0"/>
              <a:t>服务器用其私钥来签名</a:t>
            </a:r>
            <a:r>
              <a:rPr lang="en-US" altLang="zh-CN" sz="2000" dirty="0" err="1"/>
              <a:t>g^a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g^b</a:t>
            </a:r>
            <a:r>
              <a:rPr lang="en-US" altLang="zh-CN" sz="2000" dirty="0"/>
              <a:t>, n1</a:t>
            </a:r>
            <a:r>
              <a:rPr lang="zh-CN" altLang="en-US" sz="2000" dirty="0"/>
              <a:t>和</a:t>
            </a:r>
            <a:r>
              <a:rPr lang="en-US" altLang="zh-CN" sz="2000" dirty="0"/>
              <a:t>n2</a:t>
            </a:r>
            <a:r>
              <a:rPr lang="zh-CN" altLang="en-US" sz="2000" dirty="0"/>
              <a:t>，生成一个签名证明（</a:t>
            </a:r>
            <a:r>
              <a:rPr lang="en-US" altLang="zh-CN" sz="2000" dirty="0"/>
              <a:t>Sign(g^a,g^b,n1,n2)</a:t>
            </a:r>
            <a:r>
              <a:rPr lang="zh-CN" altLang="en-US" sz="2000" dirty="0"/>
              <a:t>）</a:t>
            </a:r>
            <a:r>
              <a:rPr lang="en-US" altLang="zh-CN" sz="2000" dirty="0"/>
              <a:t>,</a:t>
            </a:r>
            <a:r>
              <a:rPr lang="zh-CN" altLang="en-US" sz="2000" dirty="0"/>
              <a:t>发送到客户端</a:t>
            </a:r>
          </a:p>
          <a:p>
            <a:pPr>
              <a:lnSpc>
                <a:spcPts val="2500"/>
              </a:lnSpc>
            </a:pPr>
            <a:endParaRPr lang="en-US" altLang="zh-CN" sz="2000" dirty="0"/>
          </a:p>
          <a:p>
            <a:pPr>
              <a:lnSpc>
                <a:spcPts val="2500"/>
              </a:lnSpc>
            </a:pPr>
            <a:r>
              <a:rPr lang="en-US" altLang="zh-CN" sz="2400" b="1" dirty="0"/>
              <a:t>Step 5: </a:t>
            </a:r>
            <a:r>
              <a:rPr lang="zh-CN" altLang="en-US" sz="2400" b="1" dirty="0"/>
              <a:t>客户端生成和验证会话密钥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/>
              <a:t>Client</a:t>
            </a:r>
            <a:r>
              <a:rPr lang="zh-CN" altLang="en-US" sz="2000" b="1" dirty="0"/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客户端使用收到的</a:t>
            </a:r>
            <a:r>
              <a:rPr lang="en-US" altLang="zh-CN" sz="2000" dirty="0" err="1"/>
              <a:t>g^a</a:t>
            </a:r>
            <a:r>
              <a:rPr lang="zh-CN" altLang="en-US" sz="2000" dirty="0"/>
              <a:t>和本地的</a:t>
            </a:r>
            <a:r>
              <a:rPr lang="en-US" altLang="zh-CN" sz="2000" dirty="0"/>
              <a:t>b</a:t>
            </a:r>
            <a:r>
              <a:rPr lang="zh-CN" altLang="en-US" sz="2000" dirty="0"/>
              <a:t>计算共享密钥</a:t>
            </a:r>
            <a:r>
              <a:rPr lang="en-US" altLang="zh-CN" sz="2000" dirty="0"/>
              <a:t>g^(ab)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客户端验证服务器发送的签名证明，确认协商的安全性和完整性</a:t>
            </a:r>
          </a:p>
          <a:p>
            <a:pPr>
              <a:lnSpc>
                <a:spcPts val="2500"/>
              </a:lnSpc>
            </a:pPr>
            <a:r>
              <a:rPr lang="en-US" altLang="zh-CN" sz="2000" dirty="0"/>
              <a:t>3. </a:t>
            </a:r>
            <a:r>
              <a:rPr lang="zh-CN" altLang="en-US" sz="2000" dirty="0"/>
              <a:t>客户端使用</a:t>
            </a:r>
            <a:r>
              <a:rPr lang="en-US" altLang="zh-CN" sz="2000" dirty="0"/>
              <a:t>SHA-256</a:t>
            </a:r>
            <a:r>
              <a:rPr lang="zh-CN" altLang="en-US" sz="2000" dirty="0"/>
              <a:t>对共享密钥</a:t>
            </a:r>
            <a:r>
              <a:rPr lang="en-US" altLang="zh-CN" sz="2000" dirty="0"/>
              <a:t>g^(ab)</a:t>
            </a:r>
            <a:r>
              <a:rPr lang="zh-CN" altLang="en-US" sz="2000" dirty="0"/>
              <a:t>进行哈希运算，得到一个</a:t>
            </a:r>
            <a:r>
              <a:rPr lang="en-US" altLang="zh-CN" sz="2000" dirty="0"/>
              <a:t>256</a:t>
            </a:r>
            <a:r>
              <a:rPr lang="zh-CN" altLang="en-US" sz="2000" dirty="0"/>
              <a:t>位的会话密钥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BF9AD1A-D3FF-4E8B-B8AD-447CD016ED19}"/>
              </a:ext>
            </a:extLst>
          </p:cNvPr>
          <p:cNvCxnSpPr>
            <a:cxnSpLocks/>
          </p:cNvCxnSpPr>
          <p:nvPr/>
        </p:nvCxnSpPr>
        <p:spPr>
          <a:xfrm>
            <a:off x="7695030" y="1536416"/>
            <a:ext cx="0" cy="116901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9C377A6-184B-4FB1-8EAD-0C0EC12A5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592923"/>
              </p:ext>
            </p:extLst>
          </p:nvPr>
        </p:nvGraphicFramePr>
        <p:xfrm>
          <a:off x="8080752" y="1691269"/>
          <a:ext cx="9511923" cy="9882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Visio" r:id="rId5" imgW="6353012" imgH="6600825" progId="Visio.Drawing.15">
                  <p:embed/>
                </p:oleObj>
              </mc:Choice>
              <mc:Fallback>
                <p:oleObj name="Visio" r:id="rId5" imgW="6353012" imgH="66008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0752" y="1691269"/>
                        <a:ext cx="9511923" cy="9882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057079-1D72-4D19-9C9C-CC951767D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623811"/>
              </p:ext>
            </p:extLst>
          </p:nvPr>
        </p:nvGraphicFramePr>
        <p:xfrm>
          <a:off x="8735261" y="10967045"/>
          <a:ext cx="7249804" cy="186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Visio" r:id="rId7" imgW="5324351" imgH="1371600" progId="Visio.Drawing.15">
                  <p:embed/>
                </p:oleObj>
              </mc:Choice>
              <mc:Fallback>
                <p:oleObj name="Visio" r:id="rId7" imgW="5324351" imgH="1371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35261" y="10967045"/>
                        <a:ext cx="7249804" cy="1867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7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4" name="image 11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层级密钥结构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6522559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Hierarchical Key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Structure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DD807E-DD5A-4A7B-B4ED-63DEA5B44D08}"/>
              </a:ext>
            </a:extLst>
          </p:cNvPr>
          <p:cNvSpPr txBox="1"/>
          <p:nvPr/>
        </p:nvSpPr>
        <p:spPr>
          <a:xfrm>
            <a:off x="349147" y="2873436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实现一次会话一次密钥</a:t>
            </a:r>
            <a:r>
              <a:rPr lang="en-US" altLang="zh-CN" sz="2000" b="1" dirty="0"/>
              <a:t>;</a:t>
            </a:r>
            <a:r>
              <a:rPr lang="zh-CN" altLang="en-US" sz="2000" b="1" dirty="0"/>
              <a:t>一个文件一个密钥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AFF8FA-B7BC-4F68-83E5-84000F26E3FB}"/>
              </a:ext>
            </a:extLst>
          </p:cNvPr>
          <p:cNvSpPr txBox="1"/>
          <p:nvPr/>
        </p:nvSpPr>
        <p:spPr>
          <a:xfrm>
            <a:off x="349147" y="3869813"/>
            <a:ext cx="6970144" cy="796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生成主密钥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选择一个安全的随机数生成器来产生一个强主密钥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主密钥命名和存储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个人空间分配一个主密钥</a:t>
            </a:r>
            <a:r>
              <a:rPr lang="en-US" altLang="zh-CN" sz="2400" dirty="0"/>
              <a:t>, </a:t>
            </a:r>
            <a:r>
              <a:rPr lang="zh-CN" altLang="en-US" sz="2400" dirty="0"/>
              <a:t>每一个用户组空间分配一个主密钥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如果是个人主密钥，使用用户的</a:t>
            </a:r>
            <a:r>
              <a:rPr lang="en-US" altLang="zh-CN" sz="2400" dirty="0"/>
              <a:t>email</a:t>
            </a:r>
            <a:r>
              <a:rPr lang="zh-CN" altLang="en-US" sz="2400" dirty="0"/>
              <a:t>地址生成一个</a:t>
            </a:r>
            <a:r>
              <a:rPr lang="en-US" altLang="zh-CN" sz="2400" dirty="0"/>
              <a:t>MD5</a:t>
            </a:r>
            <a:r>
              <a:rPr lang="zh-CN" altLang="en-US" sz="2400" dirty="0"/>
              <a:t>哈希，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然后使用这个哈希作为文件名来存储主密钥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如果是群空间主密钥，生成一个安全的随机数作为文件名来存储主密钥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4. </a:t>
            </a:r>
            <a:r>
              <a:rPr lang="zh-CN" altLang="en-US" sz="2400" dirty="0"/>
              <a:t>将生成的文件名（</a:t>
            </a:r>
            <a:r>
              <a:rPr lang="en-US" altLang="zh-CN" sz="2400" dirty="0" err="1"/>
              <a:t>KeyID</a:t>
            </a:r>
            <a:r>
              <a:rPr lang="zh-CN" altLang="en-US" sz="2400" dirty="0"/>
              <a:t>）和主密钥保存在</a:t>
            </a:r>
            <a:r>
              <a:rPr lang="en-US" altLang="zh-CN" sz="2400" dirty="0"/>
              <a:t>U</a:t>
            </a:r>
            <a:r>
              <a:rPr lang="zh-CN" altLang="en-US" sz="2400" dirty="0"/>
              <a:t>盘中，确保</a:t>
            </a:r>
            <a:r>
              <a:rPr lang="en-US" altLang="zh-CN" sz="2400" dirty="0"/>
              <a:t>U</a:t>
            </a:r>
            <a:r>
              <a:rPr lang="zh-CN" altLang="en-US" sz="2400" dirty="0"/>
              <a:t>盘的安全存储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E02382-6364-45EC-8A24-554DF70F3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" t="1077" r="2731"/>
          <a:stretch/>
        </p:blipFill>
        <p:spPr>
          <a:xfrm>
            <a:off x="8964706" y="645458"/>
            <a:ext cx="8426823" cy="296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94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8051C77-6E77-47AE-935D-A8DFD6645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042212"/>
              </p:ext>
            </p:extLst>
          </p:nvPr>
        </p:nvGraphicFramePr>
        <p:xfrm>
          <a:off x="-305750" y="5593410"/>
          <a:ext cx="20190724" cy="1347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Visio" r:id="rId3" imgW="12220489" imgH="8153366" progId="Visio.Drawing.15">
                  <p:embed/>
                </p:oleObj>
              </mc:Choice>
              <mc:Fallback>
                <p:oleObj name="Visio" r:id="rId3" imgW="12220489" imgH="8153366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03F6864-4A73-4F5E-B62C-A0C9DF08B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5750" y="5593410"/>
                        <a:ext cx="20190724" cy="1347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04" name="image 1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层级密钥结构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6522559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Hierarchical Key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Structure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830775-804A-4F2D-88FA-77F2820CC990}"/>
              </a:ext>
            </a:extLst>
          </p:cNvPr>
          <p:cNvSpPr txBox="1"/>
          <p:nvPr/>
        </p:nvSpPr>
        <p:spPr>
          <a:xfrm>
            <a:off x="420103" y="2873436"/>
            <a:ext cx="6970144" cy="634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文件加密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1. </a:t>
            </a:r>
            <a:r>
              <a:rPr lang="zh-CN" altLang="en-US" sz="2200" dirty="0"/>
              <a:t>针对每个需要加密的文件，生成一个新的随机数作为</a:t>
            </a:r>
            <a:r>
              <a:rPr lang="en-US" altLang="zh-CN" sz="2200" dirty="0"/>
              <a:t>salt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2. </a:t>
            </a:r>
            <a:r>
              <a:rPr lang="zh-CN" altLang="en-US" sz="2200" dirty="0"/>
              <a:t>将主密钥和</a:t>
            </a:r>
            <a:r>
              <a:rPr lang="en-US" altLang="zh-CN" sz="2200" dirty="0"/>
              <a:t>salt</a:t>
            </a:r>
            <a:r>
              <a:rPr lang="zh-CN" altLang="en-US" sz="2200" dirty="0"/>
              <a:t>作为输入参数，利用</a:t>
            </a:r>
            <a:r>
              <a:rPr lang="en-US" altLang="zh-CN" sz="2200" dirty="0"/>
              <a:t>PBKDF2</a:t>
            </a:r>
            <a:r>
              <a:rPr lang="zh-CN" altLang="en-US" sz="2200" dirty="0"/>
              <a:t>算法生成一个</a:t>
            </a:r>
            <a:r>
              <a:rPr lang="en-US" altLang="zh-CN" sz="2200" dirty="0"/>
              <a:t>256</a:t>
            </a:r>
            <a:r>
              <a:rPr lang="zh-CN" altLang="en-US" sz="2200" dirty="0"/>
              <a:t>位的子密钥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3. </a:t>
            </a:r>
            <a:r>
              <a:rPr lang="zh-CN" altLang="en-US" sz="2200" dirty="0"/>
              <a:t>生成一个安全的</a:t>
            </a:r>
            <a:r>
              <a:rPr lang="en-US" altLang="zh-CN" sz="2200" dirty="0"/>
              <a:t>IV</a:t>
            </a:r>
            <a:r>
              <a:rPr lang="zh-CN" altLang="en-US" sz="2200" dirty="0"/>
              <a:t>，使用</a:t>
            </a:r>
            <a:r>
              <a:rPr lang="en-US" altLang="zh-CN" sz="2200" dirty="0"/>
              <a:t>AES-256</a:t>
            </a:r>
            <a:r>
              <a:rPr lang="zh-CN" altLang="en-US" sz="2200" dirty="0"/>
              <a:t>算法的</a:t>
            </a:r>
            <a:r>
              <a:rPr lang="en-US" altLang="zh-CN" sz="2200" dirty="0"/>
              <a:t>CTR</a:t>
            </a:r>
            <a:r>
              <a:rPr lang="zh-CN" altLang="en-US" sz="2200" dirty="0"/>
              <a:t>模式和生成的子密钥来加密文件内容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4. </a:t>
            </a:r>
            <a:r>
              <a:rPr lang="zh-CN" altLang="en-US" sz="2200" dirty="0"/>
              <a:t>使用一个</a:t>
            </a:r>
            <a:r>
              <a:rPr lang="en-US" altLang="zh-CN" sz="2200" dirty="0"/>
              <a:t>SHA-256</a:t>
            </a:r>
            <a:r>
              <a:rPr lang="zh-CN" altLang="en-US" sz="2200" dirty="0"/>
              <a:t>和一个独立生成的</a:t>
            </a:r>
            <a:r>
              <a:rPr lang="en-US" altLang="zh-CN" sz="2200" dirty="0"/>
              <a:t>HMAC</a:t>
            </a:r>
            <a:r>
              <a:rPr lang="zh-CN" altLang="en-US" sz="2200" dirty="0"/>
              <a:t>密钥来构建</a:t>
            </a:r>
            <a:r>
              <a:rPr lang="en-US" altLang="zh-CN" sz="2200" dirty="0"/>
              <a:t>HMAC</a:t>
            </a:r>
            <a:r>
              <a:rPr lang="zh-CN" altLang="en-US" sz="2200" dirty="0"/>
              <a:t>，包括</a:t>
            </a:r>
            <a:r>
              <a:rPr lang="en-US" altLang="zh-CN" sz="2200" dirty="0"/>
              <a:t>Salt, </a:t>
            </a:r>
            <a:r>
              <a:rPr lang="en-US" altLang="zh-CN" sz="2200" dirty="0" err="1"/>
              <a:t>KeyID</a:t>
            </a:r>
            <a:r>
              <a:rPr lang="en-US" altLang="zh-CN" sz="2200" dirty="0"/>
              <a:t>, Encrypted Data</a:t>
            </a:r>
            <a:r>
              <a:rPr lang="zh-CN" altLang="en-US" sz="2200" dirty="0"/>
              <a:t>和</a:t>
            </a:r>
            <a:r>
              <a:rPr lang="en-US" altLang="zh-CN" sz="2200" dirty="0"/>
              <a:t>IV</a:t>
            </a:r>
            <a:r>
              <a:rPr lang="zh-CN" altLang="en-US" sz="2200" dirty="0"/>
              <a:t>作为输入来确保数据的完整性和真实性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8936B5-0861-4188-814D-9F374FB8C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8" t="1077" r="2731"/>
          <a:stretch/>
        </p:blipFill>
        <p:spPr>
          <a:xfrm>
            <a:off x="8964706" y="645458"/>
            <a:ext cx="8426823" cy="2964872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1070BF0-9E4F-4947-8268-B6CB5CC5308F}"/>
              </a:ext>
            </a:extLst>
          </p:cNvPr>
          <p:cNvSpPr/>
          <p:nvPr/>
        </p:nvSpPr>
        <p:spPr>
          <a:xfrm rot="10800000">
            <a:off x="6347012" y="12761547"/>
            <a:ext cx="1830465" cy="937051"/>
          </a:xfrm>
          <a:prstGeom prst="rightArrow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0CFAF8-FD05-442E-BEB5-0E7439E1BAC5}"/>
              </a:ext>
            </a:extLst>
          </p:cNvPr>
          <p:cNvSpPr txBox="1"/>
          <p:nvPr/>
        </p:nvSpPr>
        <p:spPr>
          <a:xfrm>
            <a:off x="6477414" y="13043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7" action="ppaction://hlinksldjump"/>
              </a:rPr>
              <a:t>AES</a:t>
            </a:r>
            <a:r>
              <a:rPr lang="zh-CN" altLang="en-US" dirty="0">
                <a:hlinkClick r:id="rId7" action="ppaction://hlinksldjump"/>
              </a:rPr>
              <a:t>文件加密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72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0.03403 L -0.00095 -0.475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-2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71939F2-D764-4D87-9207-A7650BC16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584951"/>
              </p:ext>
            </p:extLst>
          </p:nvPr>
        </p:nvGraphicFramePr>
        <p:xfrm>
          <a:off x="-779195" y="8113791"/>
          <a:ext cx="23606926" cy="1575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Visio" r:id="rId3" imgW="12220489" imgH="8153366" progId="Visio.Drawing.15">
                  <p:embed/>
                </p:oleObj>
              </mc:Choice>
              <mc:Fallback>
                <p:oleObj name="Visio" r:id="rId3" imgW="12220489" imgH="815336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C7FECFF-FDF5-4FEC-BA06-CA58D168C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79195" y="8113791"/>
                        <a:ext cx="23606926" cy="1575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04" name="image 1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层级密钥结构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6522559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Hierarchical Key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Structure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830775-804A-4F2D-88FA-77F2820CC990}"/>
              </a:ext>
            </a:extLst>
          </p:cNvPr>
          <p:cNvSpPr txBox="1"/>
          <p:nvPr/>
        </p:nvSpPr>
        <p:spPr>
          <a:xfrm>
            <a:off x="456253" y="2996296"/>
            <a:ext cx="6970144" cy="566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4: </a:t>
            </a:r>
            <a:r>
              <a:rPr lang="zh-CN" altLang="en-US" sz="2800" b="1" dirty="0"/>
              <a:t>文件传输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建一个新的文件包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 </a:t>
            </a:r>
            <a:r>
              <a:rPr lang="en-US" altLang="zh-CN" sz="2400" dirty="0"/>
              <a:t>[Salt][[</a:t>
            </a:r>
            <a:r>
              <a:rPr lang="en-US" altLang="zh-CN" sz="2400" dirty="0" err="1"/>
              <a:t>KeyID</a:t>
            </a:r>
            <a:r>
              <a:rPr lang="en-US" altLang="zh-CN" sz="2400" dirty="0"/>
              <a:t>][Encrypted Data][IV][HMAC]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使用之前协商好的会话密钥和</a:t>
            </a:r>
            <a:r>
              <a:rPr lang="en-US" altLang="zh-CN" sz="2400" dirty="0"/>
              <a:t>AES-256</a:t>
            </a:r>
            <a:r>
              <a:rPr lang="zh-CN" altLang="en-US" sz="2400" dirty="0"/>
              <a:t>算法（</a:t>
            </a:r>
            <a:r>
              <a:rPr lang="en-US" altLang="zh-CN" sz="2400" dirty="0"/>
              <a:t>CTR</a:t>
            </a:r>
            <a:r>
              <a:rPr lang="zh-CN" altLang="en-US" sz="2400" dirty="0"/>
              <a:t>模式）再次对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进行加密，生成一个新的安全数据包</a:t>
            </a:r>
            <a:r>
              <a:rPr lang="en-US" altLang="zh-CN" sz="2400" dirty="0" err="1"/>
              <a:t>SecurePacket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格式：</a:t>
            </a:r>
            <a:r>
              <a:rPr lang="en-US" altLang="zh-CN" sz="2400" dirty="0"/>
              <a:t>[IV][Encrypted Data] 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通过一个已建立的安全信道来传输新构建的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到服务器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4. </a:t>
            </a:r>
            <a:r>
              <a:rPr lang="zh-CN" altLang="en-US" sz="2400" dirty="0"/>
              <a:t>服务器接收和存储文件包</a:t>
            </a:r>
            <a:r>
              <a:rPr lang="en-US" altLang="zh-CN" sz="2400" dirty="0" err="1"/>
              <a:t>SecurePacket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5D47E17-1430-46CF-90DE-00272B08A2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8" t="1077" r="2731"/>
          <a:stretch/>
        </p:blipFill>
        <p:spPr>
          <a:xfrm>
            <a:off x="8964706" y="-5862919"/>
            <a:ext cx="8426823" cy="2964872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7F63F3A-48F5-4F56-A8E6-BBA288CDB003}"/>
              </a:ext>
            </a:extLst>
          </p:cNvPr>
          <p:cNvGrpSpPr/>
          <p:nvPr/>
        </p:nvGrpSpPr>
        <p:grpSpPr>
          <a:xfrm>
            <a:off x="5029878" y="12381599"/>
            <a:ext cx="3249844" cy="937051"/>
            <a:chOff x="5235421" y="12293020"/>
            <a:chExt cx="3249844" cy="937051"/>
          </a:xfrm>
        </p:grpSpPr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C530D40B-A020-43F0-9E33-F7CBFC5B3C4A}"/>
                </a:ext>
              </a:extLst>
            </p:cNvPr>
            <p:cNvSpPr/>
            <p:nvPr/>
          </p:nvSpPr>
          <p:spPr>
            <a:xfrm rot="10800000">
              <a:off x="5235421" y="12293020"/>
              <a:ext cx="3249844" cy="937051"/>
            </a:xfrm>
            <a:prstGeom prst="rightArrow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D4AB15-8012-49FB-B94B-D0D3AC6635B4}"/>
                </a:ext>
              </a:extLst>
            </p:cNvPr>
            <p:cNvSpPr txBox="1"/>
            <p:nvPr/>
          </p:nvSpPr>
          <p:spPr>
            <a:xfrm>
              <a:off x="7077942" y="125779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hlinkClick r:id="rId7" action="ppaction://hlinksldjump"/>
                </a:rPr>
                <a:t>安全信道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96329D-068E-4C5D-94EC-9929B9870692}"/>
                </a:ext>
              </a:extLst>
            </p:cNvPr>
            <p:cNvSpPr txBox="1"/>
            <p:nvPr/>
          </p:nvSpPr>
          <p:spPr>
            <a:xfrm>
              <a:off x="5761236" y="1259088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hlinkClick r:id="rId8" action="ppaction://hlinksldjump"/>
                </a:rPr>
                <a:t>主密钥读取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3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51852E-6 L -0.00095 -0.6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18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5324" y="1602565"/>
            <a:ext cx="6234697" cy="229699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95325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AES-256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加密</a:t>
            </a:r>
            <a:endParaRPr lang="zh-CN" altLang="en-US" sz="66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22665F7-31CD-48D7-9C1B-67DB9F284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719212"/>
              </p:ext>
            </p:extLst>
          </p:nvPr>
        </p:nvGraphicFramePr>
        <p:xfrm>
          <a:off x="11268505" y="1936384"/>
          <a:ext cx="16786172" cy="1119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Visio" r:id="rId5" imgW="12220489" imgH="8153366" progId="Visio.Drawing.15">
                  <p:embed/>
                </p:oleObj>
              </mc:Choice>
              <mc:Fallback>
                <p:oleObj name="Visio" r:id="rId5" imgW="12220489" imgH="81533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8505" y="1936384"/>
                        <a:ext cx="16786172" cy="11199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03F6864-4A73-4F5E-B62C-A0C9DF08B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03129"/>
              </p:ext>
            </p:extLst>
          </p:nvPr>
        </p:nvGraphicFramePr>
        <p:xfrm>
          <a:off x="0" y="5960107"/>
          <a:ext cx="20190724" cy="1347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Visio" r:id="rId7" imgW="12220489" imgH="8153366" progId="Visio.Drawing.15">
                  <p:embed/>
                </p:oleObj>
              </mc:Choice>
              <mc:Fallback>
                <p:oleObj name="Visio" r:id="rId7" imgW="12220489" imgH="8153366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C32AE21-01CB-4739-85E8-0F8DE399B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5960107"/>
                        <a:ext cx="20190724" cy="1347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0DD8C2C-F5CA-47F4-A804-28FC9A2A1F5C}"/>
              </a:ext>
            </a:extLst>
          </p:cNvPr>
          <p:cNvSpPr txBox="1"/>
          <p:nvPr/>
        </p:nvSpPr>
        <p:spPr>
          <a:xfrm>
            <a:off x="695324" y="2253054"/>
            <a:ext cx="10848402" cy="694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加密初始化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准备原始文件和子密钥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生成一个随机的初始向量（</a:t>
            </a:r>
            <a:r>
              <a:rPr lang="en-US" altLang="zh-CN" sz="2400" dirty="0"/>
              <a:t>IV</a:t>
            </a:r>
            <a:r>
              <a:rPr lang="zh-CN" altLang="en-US" sz="2400" dirty="0"/>
              <a:t>）用于</a:t>
            </a:r>
            <a:r>
              <a:rPr lang="en-US" altLang="zh-CN" sz="2400" dirty="0"/>
              <a:t>CTR</a:t>
            </a:r>
            <a:r>
              <a:rPr lang="zh-CN" altLang="en-US" sz="2400" dirty="0"/>
              <a:t>模式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文件加密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使用</a:t>
            </a:r>
            <a:r>
              <a:rPr lang="en-US" altLang="zh-CN" sz="2400" dirty="0"/>
              <a:t>AES-256</a:t>
            </a:r>
            <a:r>
              <a:rPr lang="zh-CN" altLang="en-US" sz="2400" dirty="0"/>
              <a:t>算法，将预先选择的子密钥和生成的随机</a:t>
            </a:r>
            <a:r>
              <a:rPr lang="en-US" altLang="zh-CN" sz="2400" dirty="0"/>
              <a:t>IV</a:t>
            </a:r>
            <a:r>
              <a:rPr lang="zh-CN" altLang="en-US" sz="2400" dirty="0"/>
              <a:t>作为参数，</a:t>
            </a:r>
            <a:br>
              <a:rPr lang="en-US" altLang="zh-CN" sz="2400" dirty="0"/>
            </a:br>
            <a:r>
              <a:rPr lang="zh-CN" altLang="en-US" sz="2400" dirty="0"/>
              <a:t>以</a:t>
            </a:r>
            <a:r>
              <a:rPr lang="en-US" altLang="zh-CN" sz="2400" dirty="0"/>
              <a:t>CTR</a:t>
            </a:r>
            <a:r>
              <a:rPr lang="zh-CN" altLang="en-US" sz="2400" dirty="0"/>
              <a:t>模式对原始文件进行加密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生成加密数据包</a:t>
            </a:r>
            <a:r>
              <a:rPr lang="en-US" altLang="zh-CN" sz="2400" dirty="0"/>
              <a:t>Encrypted Data</a:t>
            </a:r>
            <a:r>
              <a:rPr lang="zh-CN" altLang="en-US" sz="2400" dirty="0"/>
              <a:t>，其中包含了加密后的文件内容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封装和发送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创建文件一个数据包，其中包括加密后的文件内容（</a:t>
            </a:r>
            <a:r>
              <a:rPr lang="en-US" altLang="zh-CN" sz="2400" dirty="0"/>
              <a:t>Encrypted Data</a:t>
            </a:r>
            <a:r>
              <a:rPr lang="zh-CN" altLang="en-US" sz="2400" dirty="0"/>
              <a:t>）</a:t>
            </a:r>
            <a:br>
              <a:rPr lang="en-US" altLang="zh-CN" sz="2400" dirty="0"/>
            </a:br>
            <a:r>
              <a:rPr lang="zh-CN" altLang="en-US" sz="2400" dirty="0"/>
              <a:t>和用于后续验证的</a:t>
            </a:r>
            <a:r>
              <a:rPr lang="en-US" altLang="zh-CN" sz="2400" dirty="0"/>
              <a:t>HMAC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2668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22665F7-31CD-48D7-9C1B-67DB9F284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432743"/>
              </p:ext>
            </p:extLst>
          </p:nvPr>
        </p:nvGraphicFramePr>
        <p:xfrm>
          <a:off x="11268505" y="1936384"/>
          <a:ext cx="16786172" cy="1119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Visio" r:id="rId4" imgW="12220489" imgH="8153366" progId="Visio.Drawing.15">
                  <p:embed/>
                </p:oleObj>
              </mc:Choice>
              <mc:Fallback>
                <p:oleObj name="Visio" r:id="rId4" imgW="12220489" imgH="8153366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22665F7-31CD-48D7-9C1B-67DB9F2840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68505" y="1936384"/>
                        <a:ext cx="16786172" cy="11199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03F6864-4A73-4F5E-B62C-A0C9DF08B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224439"/>
              </p:ext>
            </p:extLst>
          </p:nvPr>
        </p:nvGraphicFramePr>
        <p:xfrm>
          <a:off x="0" y="6119257"/>
          <a:ext cx="20190724" cy="1347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Visio" r:id="rId6" imgW="12220489" imgH="8153366" progId="Visio.Drawing.15">
                  <p:embed/>
                </p:oleObj>
              </mc:Choice>
              <mc:Fallback>
                <p:oleObj name="Visio" r:id="rId6" imgW="12220489" imgH="8153366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03F6864-4A73-4F5E-B62C-A0C9DF08B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6119257"/>
                        <a:ext cx="20190724" cy="1347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0DD8C2C-F5CA-47F4-A804-28FC9A2A1F5C}"/>
              </a:ext>
            </a:extLst>
          </p:cNvPr>
          <p:cNvSpPr txBox="1"/>
          <p:nvPr/>
        </p:nvSpPr>
        <p:spPr>
          <a:xfrm>
            <a:off x="695324" y="2390276"/>
            <a:ext cx="10848402" cy="585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接收加密数据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接收含有加密数据的数据包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从数据包中提取</a:t>
            </a:r>
            <a:r>
              <a:rPr lang="en-US" altLang="zh-CN" sz="2400" dirty="0"/>
              <a:t>Encrypted Data</a:t>
            </a:r>
            <a:r>
              <a:rPr lang="zh-CN" altLang="en-US" sz="2400" dirty="0"/>
              <a:t>、</a:t>
            </a:r>
            <a:r>
              <a:rPr lang="en-US" altLang="zh-CN" sz="2400" dirty="0"/>
              <a:t>IV</a:t>
            </a:r>
            <a:r>
              <a:rPr lang="zh-CN" altLang="en-US" sz="2400" dirty="0"/>
              <a:t>和</a:t>
            </a:r>
            <a:r>
              <a:rPr lang="en-US" altLang="zh-CN" sz="2400" dirty="0"/>
              <a:t>HMAC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验证完整性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使用提取的</a:t>
            </a:r>
            <a:r>
              <a:rPr lang="en-US" altLang="zh-CN" sz="2400" dirty="0"/>
              <a:t>HMAC</a:t>
            </a:r>
            <a:r>
              <a:rPr lang="zh-CN" altLang="en-US" sz="2400" dirty="0"/>
              <a:t>进行验证，以确保数据的完整性和未被篡改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文件解密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从数据包中提取</a:t>
            </a:r>
            <a:r>
              <a:rPr lang="en-US" altLang="zh-CN" sz="2400" dirty="0"/>
              <a:t>IV</a:t>
            </a:r>
            <a:r>
              <a:rPr lang="zh-CN" altLang="en-US" sz="2400" dirty="0"/>
              <a:t>和</a:t>
            </a:r>
            <a:r>
              <a:rPr lang="en-US" altLang="zh-CN" sz="2400" dirty="0"/>
              <a:t>Encrypted Data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使用子密钥和提取的</a:t>
            </a:r>
            <a:r>
              <a:rPr lang="en-US" altLang="zh-CN" sz="2400" dirty="0"/>
              <a:t>IV</a:t>
            </a:r>
            <a:r>
              <a:rPr lang="zh-CN" altLang="en-US" sz="2400" dirty="0"/>
              <a:t>，以</a:t>
            </a:r>
            <a:r>
              <a:rPr lang="en-US" altLang="zh-CN" sz="2400" dirty="0"/>
              <a:t>AES-256</a:t>
            </a:r>
            <a:r>
              <a:rPr lang="zh-CN" altLang="en-US" sz="2400" dirty="0"/>
              <a:t>算法的</a:t>
            </a:r>
            <a:r>
              <a:rPr lang="en-US" altLang="zh-CN" sz="2400" dirty="0"/>
              <a:t>CTR</a:t>
            </a:r>
            <a:r>
              <a:rPr lang="zh-CN" altLang="en-US" sz="2400" dirty="0"/>
              <a:t>模式对</a:t>
            </a:r>
            <a:r>
              <a:rPr lang="en-US" altLang="zh-CN" sz="2400" dirty="0"/>
              <a:t>Encrypted Data</a:t>
            </a:r>
            <a:br>
              <a:rPr lang="en-US" altLang="zh-CN" sz="2400" dirty="0"/>
            </a:br>
            <a:r>
              <a:rPr lang="zh-CN" altLang="en-US" sz="2400" dirty="0"/>
              <a:t>进行解密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获取原始文件内容，完成解密过程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8CFEA3-C4F4-479F-97E3-DF37063DA141}"/>
              </a:ext>
            </a:extLst>
          </p:cNvPr>
          <p:cNvSpPr txBox="1"/>
          <p:nvPr/>
        </p:nvSpPr>
        <p:spPr>
          <a:xfrm>
            <a:off x="16976725" y="1318214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linkClick r:id="rId8" action="ppaction://hlinksldjump"/>
              </a:rPr>
              <a:t>返回</a:t>
            </a:r>
            <a:endParaRPr lang="zh-CN" altLang="en-US" sz="2000" dirty="0"/>
          </a:p>
        </p:txBody>
      </p:sp>
      <p:pic>
        <p:nvPicPr>
          <p:cNvPr id="11" name="image 1104">
            <a:extLst>
              <a:ext uri="{FF2B5EF4-FFF2-40B4-BE49-F238E27FC236}">
                <a16:creationId xmlns:a16="http://schemas.microsoft.com/office/drawing/2014/main" id="{C5A0BCFB-8915-48BA-9E4A-5DADE0A22C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95324" y="1602565"/>
            <a:ext cx="6234697" cy="229699"/>
          </a:xfrm>
          <a:prstGeom prst="rect">
            <a:avLst/>
          </a:prstGeom>
        </p:spPr>
      </p:pic>
      <p:sp>
        <p:nvSpPr>
          <p:cNvPr id="12" name="Object 11014">
            <a:extLst>
              <a:ext uri="{FF2B5EF4-FFF2-40B4-BE49-F238E27FC236}">
                <a16:creationId xmlns:a16="http://schemas.microsoft.com/office/drawing/2014/main" id="{965B1E4B-C69D-4B89-A6AD-2E3EA6BFA4C3}"/>
              </a:ext>
            </a:extLst>
          </p:cNvPr>
          <p:cNvSpPr txBox="1"/>
          <p:nvPr/>
        </p:nvSpPr>
        <p:spPr>
          <a:xfrm>
            <a:off x="695325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AES-256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解密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3846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10772830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安全信道的</a:t>
            </a: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AES-256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加密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10129364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AES-256 Encryption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for Secure Channel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57670F5-133D-408F-8CCF-E292E3B1F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533688"/>
              </p:ext>
            </p:extLst>
          </p:nvPr>
        </p:nvGraphicFramePr>
        <p:xfrm>
          <a:off x="11897309" y="1936385"/>
          <a:ext cx="5970588" cy="1005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2" name="Visio" r:id="rId5" imgW="4448242" imgH="7496039" progId="Visio.Drawing.15">
                  <p:embed/>
                </p:oleObj>
              </mc:Choice>
              <mc:Fallback>
                <p:oleObj name="Visio" r:id="rId5" imgW="4448242" imgH="7496039" progId="Visio.Drawing.15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57670F5-133D-408F-8CCF-E292E3B1F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97309" y="1936385"/>
                        <a:ext cx="5970588" cy="1005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C7FECFF-FDF5-4FEC-BA06-CA58D168C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561229"/>
              </p:ext>
            </p:extLst>
          </p:nvPr>
        </p:nvGraphicFramePr>
        <p:xfrm>
          <a:off x="420103" y="7900631"/>
          <a:ext cx="24912163" cy="166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Visio" r:id="rId7" imgW="12220489" imgH="8153366" progId="Visio.Drawing.15">
                  <p:embed/>
                </p:oleObj>
              </mc:Choice>
              <mc:Fallback>
                <p:oleObj name="Visio" r:id="rId7" imgW="12220489" imgH="815336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C7FECFF-FDF5-4FEC-BA06-CA58D168C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103" y="7900631"/>
                        <a:ext cx="24912163" cy="166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DED6F7B-336E-4738-AD0E-C8D96D9DEF7F}"/>
              </a:ext>
            </a:extLst>
          </p:cNvPr>
          <p:cNvSpPr txBox="1"/>
          <p:nvPr/>
        </p:nvSpPr>
        <p:spPr>
          <a:xfrm>
            <a:off x="420103" y="2873436"/>
            <a:ext cx="11338360" cy="5850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加密初始化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接收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和会话密钥，准备进行</a:t>
            </a:r>
            <a:r>
              <a:rPr lang="en-US" altLang="zh-CN" sz="2400" dirty="0"/>
              <a:t>AES-256</a:t>
            </a:r>
            <a:r>
              <a:rPr lang="zh-CN" altLang="en-US" sz="2400" dirty="0"/>
              <a:t>加密处理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 生成一个随机的初始向量（</a:t>
            </a:r>
            <a:r>
              <a:rPr lang="en-US" altLang="zh-CN" sz="2400" dirty="0"/>
              <a:t>IV</a:t>
            </a:r>
            <a:r>
              <a:rPr lang="zh-CN" altLang="en-US" sz="24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文件加密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使用协商好的会话密钥和生成的随机</a:t>
            </a:r>
            <a:r>
              <a:rPr lang="en-US" altLang="zh-CN" sz="2400" dirty="0"/>
              <a:t>IV</a:t>
            </a:r>
            <a:r>
              <a:rPr lang="zh-CN" altLang="en-US" sz="2400" dirty="0"/>
              <a:t>，初始化</a:t>
            </a:r>
            <a:r>
              <a:rPr lang="en-US" altLang="zh-CN" sz="2400" dirty="0"/>
              <a:t>AES-256</a:t>
            </a:r>
            <a:r>
              <a:rPr lang="zh-CN" altLang="en-US" sz="2400" dirty="0"/>
              <a:t>加密器在</a:t>
            </a:r>
            <a:r>
              <a:rPr lang="en-US" altLang="zh-CN" sz="2400" dirty="0"/>
              <a:t>CFB</a:t>
            </a:r>
            <a:r>
              <a:rPr lang="zh-CN" altLang="en-US" sz="2400" dirty="0"/>
              <a:t>模式下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将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进行</a:t>
            </a:r>
            <a:r>
              <a:rPr lang="en-US" altLang="zh-CN" sz="2400" dirty="0"/>
              <a:t>AES-256 CFB</a:t>
            </a:r>
            <a:r>
              <a:rPr lang="zh-CN" altLang="en-US" sz="2400" dirty="0"/>
              <a:t>模式加密，生成加密后的数据块</a:t>
            </a:r>
            <a:r>
              <a:rPr lang="en-US" altLang="zh-CN" sz="2400" dirty="0"/>
              <a:t>Encrypted Data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构建安全数据包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将生成的随机</a:t>
            </a:r>
            <a:r>
              <a:rPr lang="en-US" altLang="zh-CN" sz="2400" dirty="0"/>
              <a:t>IV</a:t>
            </a:r>
            <a:r>
              <a:rPr lang="zh-CN" altLang="en-US" sz="2400" dirty="0"/>
              <a:t>放在新的数据包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的起始位置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接着将加密后的数据块附加到</a:t>
            </a:r>
            <a:r>
              <a:rPr lang="en-US" altLang="zh-CN" sz="2400" dirty="0"/>
              <a:t>IV</a:t>
            </a:r>
            <a:r>
              <a:rPr lang="zh-CN" altLang="en-US" sz="2400" dirty="0"/>
              <a:t>后面，完成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的构建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最终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的格式将如下所示：</a:t>
            </a:r>
            <a:r>
              <a:rPr lang="en-US" altLang="zh-CN" sz="2400" dirty="0"/>
              <a:t>[IV][Encrypted Data]</a:t>
            </a:r>
          </a:p>
        </p:txBody>
      </p:sp>
    </p:spTree>
    <p:extLst>
      <p:ext uri="{BB962C8B-B14F-4D97-AF65-F5344CB8AC3E}">
        <p14:creationId xmlns:p14="http://schemas.microsoft.com/office/powerpoint/2010/main" val="196849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10772830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安全信道的</a:t>
            </a:r>
            <a:r>
              <a:rPr lang="en-US" altLang="zh-CN" sz="6600" dirty="0">
                <a:solidFill>
                  <a:srgbClr val="1E1E1E"/>
                </a:solidFill>
                <a:latin typeface="OPPOSans-B"/>
                <a:ea typeface="OPPOSans-B"/>
              </a:rPr>
              <a:t>AES-256</a:t>
            </a: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解密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10129364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AES-256 Decryption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for Secure Channel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57670F5-133D-408F-8CCF-E292E3B1F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865356"/>
              </p:ext>
            </p:extLst>
          </p:nvPr>
        </p:nvGraphicFramePr>
        <p:xfrm>
          <a:off x="11897309" y="1936385"/>
          <a:ext cx="5970588" cy="1005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name="Visio" r:id="rId5" imgW="4448242" imgH="7496039" progId="Visio.Drawing.15">
                  <p:embed/>
                </p:oleObj>
              </mc:Choice>
              <mc:Fallback>
                <p:oleObj name="Visio" r:id="rId5" imgW="4448242" imgH="7496039" progId="Visio.Drawing.15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57670F5-133D-408F-8CCF-E292E3B1F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97309" y="1936385"/>
                        <a:ext cx="5970588" cy="1005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D8434A1-D3D2-413B-8DEE-0F9AABFD0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015586"/>
              </p:ext>
            </p:extLst>
          </p:nvPr>
        </p:nvGraphicFramePr>
        <p:xfrm>
          <a:off x="904197" y="8025314"/>
          <a:ext cx="23939991" cy="1597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5" name="Visio" r:id="rId7" imgW="12220489" imgH="8153366" progId="Visio.Drawing.15">
                  <p:embed/>
                </p:oleObj>
              </mc:Choice>
              <mc:Fallback>
                <p:oleObj name="Visio" r:id="rId7" imgW="12220489" imgH="815336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C7FECFF-FDF5-4FEC-BA06-CA58D168C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4197" y="8025314"/>
                        <a:ext cx="23939991" cy="15972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ACF3827-6EC4-48E5-AAA5-24746ADC476B}"/>
              </a:ext>
            </a:extLst>
          </p:cNvPr>
          <p:cNvSpPr txBox="1"/>
          <p:nvPr/>
        </p:nvSpPr>
        <p:spPr>
          <a:xfrm>
            <a:off x="420103" y="3042493"/>
            <a:ext cx="11285462" cy="529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解密初始化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接收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，这是一个经过</a:t>
            </a:r>
            <a:r>
              <a:rPr lang="en-US" altLang="zh-CN" sz="2400" dirty="0"/>
              <a:t>AES-256 CFB</a:t>
            </a:r>
            <a:r>
              <a:rPr lang="zh-CN" altLang="en-US" sz="2400" dirty="0"/>
              <a:t>模式加密的数据包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分别从</a:t>
            </a:r>
            <a:r>
              <a:rPr lang="en-US" altLang="zh-CN" sz="2400" dirty="0" err="1"/>
              <a:t>SecurePacket</a:t>
            </a:r>
            <a:r>
              <a:rPr lang="zh-CN" altLang="en-US" sz="2400" dirty="0"/>
              <a:t>中提取出初始向量（</a:t>
            </a:r>
            <a:r>
              <a:rPr lang="en-US" altLang="zh-CN" sz="2400" dirty="0"/>
              <a:t>IV</a:t>
            </a:r>
            <a:r>
              <a:rPr lang="zh-CN" altLang="en-US" sz="2400" dirty="0"/>
              <a:t>）和加密数据块（</a:t>
            </a:r>
            <a:r>
              <a:rPr lang="en-US" altLang="zh-CN" sz="2400" dirty="0"/>
              <a:t>Encrypted Data</a:t>
            </a:r>
            <a:r>
              <a:rPr lang="zh-CN" altLang="en-US" sz="24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会话密钥与初始化向量准备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使用之前协商好的会话密钥，结合提取出的</a:t>
            </a:r>
            <a:r>
              <a:rPr lang="en-US" altLang="zh-CN" sz="2400" dirty="0"/>
              <a:t>IV</a:t>
            </a:r>
            <a:r>
              <a:rPr lang="zh-CN" altLang="en-US" sz="2400" dirty="0"/>
              <a:t>，为</a:t>
            </a:r>
            <a:r>
              <a:rPr lang="en-US" altLang="zh-CN" sz="2400" dirty="0"/>
              <a:t>AES-256</a:t>
            </a:r>
            <a:r>
              <a:rPr lang="zh-CN" altLang="en-US" sz="2400" dirty="0"/>
              <a:t>解密器在</a:t>
            </a:r>
            <a:r>
              <a:rPr lang="en-US" altLang="zh-CN" sz="2400" dirty="0"/>
              <a:t>CFB</a:t>
            </a:r>
            <a:r>
              <a:rPr lang="zh-CN" altLang="en-US" sz="2400" dirty="0"/>
              <a:t>模式下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进行初始化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文件解密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使用初始化完成的</a:t>
            </a:r>
            <a:r>
              <a:rPr lang="en-US" altLang="zh-CN" sz="2400" dirty="0"/>
              <a:t>AES-256 CFB</a:t>
            </a:r>
            <a:r>
              <a:rPr lang="zh-CN" altLang="en-US" sz="2400" dirty="0"/>
              <a:t>模式解密器，对提取出的</a:t>
            </a:r>
            <a:r>
              <a:rPr lang="en-US" altLang="zh-CN" sz="2400" dirty="0"/>
              <a:t>Encrypted Data</a:t>
            </a:r>
            <a:r>
              <a:rPr lang="zh-CN" altLang="en-US" sz="2400" dirty="0"/>
              <a:t>进行解</a:t>
            </a:r>
            <a:br>
              <a:rPr lang="en-US" altLang="zh-CN" sz="2400" dirty="0"/>
            </a:br>
            <a:r>
              <a:rPr lang="zh-CN" altLang="en-US" sz="2400" dirty="0"/>
              <a:t>密得到解密后的原始文件内容，即</a:t>
            </a:r>
            <a:r>
              <a:rPr lang="en-US" altLang="zh-CN" sz="2400" dirty="0" err="1"/>
              <a:t>DataPacket</a:t>
            </a:r>
            <a:endParaRPr lang="en-US" altLang="zh-CN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F11EA1-58DA-4C22-A23D-237DBF85B550}"/>
              </a:ext>
            </a:extLst>
          </p:cNvPr>
          <p:cNvSpPr txBox="1"/>
          <p:nvPr/>
        </p:nvSpPr>
        <p:spPr>
          <a:xfrm>
            <a:off x="16976725" y="129820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linkClick r:id="rId9" action="ppaction://hlinksldjump"/>
              </a:rPr>
              <a:t>返回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5986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主密钥读取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6522559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Master Key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Identification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57670F5-133D-408F-8CCF-E292E3B1F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18276"/>
              </p:ext>
            </p:extLst>
          </p:nvPr>
        </p:nvGraphicFramePr>
        <p:xfrm>
          <a:off x="12615332" y="654645"/>
          <a:ext cx="3505202" cy="1306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Visio" r:id="rId5" imgW="2609946" imgH="9724889" progId="Visio.Drawing.15">
                  <p:embed/>
                </p:oleObj>
              </mc:Choice>
              <mc:Fallback>
                <p:oleObj name="Visio" r:id="rId5" imgW="2609946" imgH="97248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15332" y="654645"/>
                        <a:ext cx="3505202" cy="13061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D2E3574-39A3-44D3-AA0B-B457365338CB}"/>
              </a:ext>
            </a:extLst>
          </p:cNvPr>
          <p:cNvSpPr txBox="1"/>
          <p:nvPr/>
        </p:nvSpPr>
        <p:spPr>
          <a:xfrm>
            <a:off x="420103" y="2712837"/>
            <a:ext cx="10874430" cy="5686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b="1" dirty="0"/>
              <a:t>Step 1: </a:t>
            </a:r>
            <a:r>
              <a:rPr lang="zh-CN" altLang="en-US" sz="2800" b="1" dirty="0"/>
              <a:t>解密初始化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使用会话密钥对接收到的加密文件包进行解密，以得到</a:t>
            </a:r>
            <a:r>
              <a:rPr lang="en-US" altLang="zh-CN" sz="2400" dirty="0" err="1"/>
              <a:t>DataPacket</a:t>
            </a:r>
            <a:endParaRPr lang="en-US" altLang="zh-CN" sz="2400" dirty="0"/>
          </a:p>
          <a:p>
            <a:pPr>
              <a:lnSpc>
                <a:spcPts val="4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从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中提取出</a:t>
            </a:r>
            <a:r>
              <a:rPr lang="en-US" altLang="zh-CN" sz="2400" dirty="0"/>
              <a:t>salt</a:t>
            </a:r>
            <a:r>
              <a:rPr lang="zh-CN" altLang="en-US" sz="2400" dirty="0"/>
              <a:t>，这将用于后续的解密过程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/>
              <a:t>Step 2: </a:t>
            </a:r>
            <a:r>
              <a:rPr lang="zh-CN" altLang="en-US" sz="2800" b="1" dirty="0"/>
              <a:t>主密钥检索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如果是个人文件：从</a:t>
            </a:r>
            <a:r>
              <a:rPr lang="en-US" altLang="zh-CN" sz="2400" dirty="0"/>
              <a:t>U</a:t>
            </a:r>
            <a:r>
              <a:rPr lang="zh-CN" altLang="en-US" sz="2400" dirty="0"/>
              <a:t>盘中检索名为</a:t>
            </a:r>
            <a:r>
              <a:rPr lang="en-US" altLang="zh-CN" sz="2400" dirty="0"/>
              <a:t>MD5(email)</a:t>
            </a:r>
            <a:r>
              <a:rPr lang="zh-CN" altLang="en-US" sz="2400" dirty="0"/>
              <a:t>的文件以获得主密钥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如果是群文件：从</a:t>
            </a:r>
            <a:r>
              <a:rPr lang="en-US" altLang="zh-CN" sz="2400" dirty="0" err="1"/>
              <a:t>DataPacket</a:t>
            </a:r>
            <a:r>
              <a:rPr lang="zh-CN" altLang="en-US" sz="2400" dirty="0"/>
              <a:t>中提取出</a:t>
            </a:r>
            <a:r>
              <a:rPr lang="en-US" altLang="zh-CN" sz="2400" dirty="0" err="1"/>
              <a:t>KeyID</a:t>
            </a:r>
            <a:r>
              <a:rPr lang="zh-CN" altLang="en-US" sz="2400" dirty="0"/>
              <a:t>，然后在</a:t>
            </a:r>
            <a:r>
              <a:rPr lang="en-US" altLang="zh-CN" sz="2400" dirty="0"/>
              <a:t>U</a:t>
            </a:r>
            <a:r>
              <a:rPr lang="zh-CN" altLang="en-US" sz="2400" dirty="0"/>
              <a:t>盘中检索名为</a:t>
            </a:r>
            <a:r>
              <a:rPr lang="en-US" altLang="zh-CN" sz="2400" dirty="0" err="1"/>
              <a:t>KeyID</a:t>
            </a:r>
            <a:r>
              <a:rPr lang="zh-CN" altLang="en-US" sz="2400" dirty="0"/>
              <a:t>的文件以获得主密钥</a:t>
            </a:r>
          </a:p>
          <a:p>
            <a:pPr>
              <a:lnSpc>
                <a:spcPts val="4000"/>
              </a:lnSpc>
            </a:pPr>
            <a:r>
              <a:rPr lang="en-US" altLang="zh-CN" sz="2800" b="1" dirty="0"/>
              <a:t>Step 3: </a:t>
            </a:r>
            <a:r>
              <a:rPr lang="zh-CN" altLang="en-US" sz="2800" b="1" dirty="0"/>
              <a:t>文件解密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使用提取出的主密钥和</a:t>
            </a:r>
            <a:r>
              <a:rPr lang="en-US" altLang="zh-CN" sz="2400" dirty="0"/>
              <a:t>salt</a:t>
            </a:r>
            <a:r>
              <a:rPr lang="zh-CN" altLang="en-US" sz="2400" dirty="0"/>
              <a:t>作为参数，输入到</a:t>
            </a:r>
            <a:r>
              <a:rPr lang="en-US" altLang="zh-CN" sz="2400" dirty="0"/>
              <a:t>PBKDF2</a:t>
            </a:r>
            <a:r>
              <a:rPr lang="zh-CN" altLang="en-US" sz="2400" dirty="0"/>
              <a:t>算法中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生成一个</a:t>
            </a:r>
            <a:r>
              <a:rPr lang="en-US" altLang="zh-CN" sz="2400" dirty="0"/>
              <a:t>256</a:t>
            </a:r>
            <a:r>
              <a:rPr lang="zh-CN" altLang="en-US" sz="2400" dirty="0"/>
              <a:t>位的子密钥，这将用于解密加密文件</a:t>
            </a:r>
          </a:p>
          <a:p>
            <a:pPr>
              <a:lnSpc>
                <a:spcPts val="4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使用新生成的子密钥对文件进行</a:t>
            </a:r>
            <a:r>
              <a:rPr lang="en-US" altLang="zh-CN" sz="2400" dirty="0"/>
              <a:t>AES-256</a:t>
            </a:r>
            <a:r>
              <a:rPr lang="zh-CN" altLang="en-US" sz="2400" dirty="0"/>
              <a:t>解密，得到原始文件内容</a:t>
            </a:r>
            <a:endParaRPr lang="zh-CN" altLang="en-US" sz="200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C7FECFF-FDF5-4FEC-BA06-CA58D168C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039544"/>
              </p:ext>
            </p:extLst>
          </p:nvPr>
        </p:nvGraphicFramePr>
        <p:xfrm>
          <a:off x="1572703" y="5987428"/>
          <a:ext cx="20190724" cy="1347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Visio" r:id="rId7" imgW="12220489" imgH="8153366" progId="Visio.Drawing.15">
                  <p:embed/>
                </p:oleObj>
              </mc:Choice>
              <mc:Fallback>
                <p:oleObj name="Visio" r:id="rId7" imgW="12220489" imgH="8153366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03F6864-4A73-4F5E-B62C-A0C9DF08B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2703" y="5987428"/>
                        <a:ext cx="20190724" cy="1347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47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文件结构总览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3" y="1936385"/>
            <a:ext cx="6522559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File Structure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Overview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D51D80-BE97-43D9-9F41-BD586A41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1" y="3096901"/>
            <a:ext cx="14739937" cy="100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7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449" y="8021929"/>
            <a:ext cx="4815417" cy="695325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10034571" y="6238875"/>
            <a:ext cx="7658100" cy="61306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10500"/>
              </a:lnSpc>
            </a:pPr>
            <a:r>
              <a:rPr lang="en-US" altLang="zh-CN" sz="37500" b="1" dirty="0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 sz="1350"/>
          </a:p>
        </p:txBody>
      </p:sp>
      <p:sp>
        <p:nvSpPr>
          <p:cNvPr id="303" name="Object 303"/>
          <p:cNvSpPr txBox="1"/>
          <p:nvPr/>
        </p:nvSpPr>
        <p:spPr>
          <a:xfrm>
            <a:off x="1462397" y="7905750"/>
            <a:ext cx="5073015" cy="811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4500" spc="225" dirty="0">
                <a:solidFill>
                  <a:srgbClr val="FFFFFF"/>
                </a:solidFill>
                <a:latin typeface="OPPOSans-B"/>
                <a:ea typeface="OPPOSans-B"/>
              </a:rPr>
              <a:t>项目框架概述</a:t>
            </a:r>
          </a:p>
        </p:txBody>
      </p:sp>
      <p:sp>
        <p:nvSpPr>
          <p:cNvPr id="304" name="Object 304"/>
          <p:cNvSpPr txBox="1"/>
          <p:nvPr/>
        </p:nvSpPr>
        <p:spPr>
          <a:xfrm>
            <a:off x="1333500" y="7094377"/>
            <a:ext cx="3076575" cy="6743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999"/>
              </a:lnSpc>
            </a:pPr>
            <a:r>
              <a:rPr lang="en-US" altLang="zh-CN" sz="4125" dirty="0">
                <a:solidFill>
                  <a:srgbClr val="1E1E1E"/>
                </a:solidFill>
                <a:latin typeface="OPPOSans-B"/>
                <a:ea typeface="OPPOSans-B"/>
              </a:rPr>
              <a:t>PART01</a:t>
            </a:r>
            <a:endParaRPr lang="zh-CN" altLang="en-US" sz="1350" dirty="0"/>
          </a:p>
        </p:txBody>
      </p:sp>
      <p:sp>
        <p:nvSpPr>
          <p:cNvPr id="306" name="Object 306"/>
          <p:cNvSpPr txBox="1"/>
          <p:nvPr/>
        </p:nvSpPr>
        <p:spPr>
          <a:xfrm>
            <a:off x="1333500" y="2859076"/>
            <a:ext cx="7962519" cy="267765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700" spc="450" dirty="0">
                <a:solidFill>
                  <a:srgbClr val="1E1E1E"/>
                </a:solidFill>
                <a:latin typeface="OPPOSans-R"/>
                <a:ea typeface="OPPOSans-R"/>
              </a:rPr>
              <a:t>Framework </a:t>
            </a:r>
            <a:r>
              <a:rPr lang="en-US" altLang="zh-CN" sz="8700" spc="450" dirty="0">
                <a:solidFill>
                  <a:srgbClr val="1E1E1E"/>
                </a:solidFill>
                <a:latin typeface="OPPOSans-H" panose="02010600030101010101" charset="-122"/>
                <a:ea typeface="OPPOSans-H" panose="02010600030101010101" charset="-122"/>
              </a:rPr>
              <a:t>Overview</a:t>
            </a:r>
          </a:p>
        </p:txBody>
      </p:sp>
      <p:grpSp>
        <p:nvGrpSpPr>
          <p:cNvPr id="308" name="组合 308"/>
          <p:cNvGrpSpPr/>
          <p:nvPr/>
        </p:nvGrpSpPr>
        <p:grpSpPr>
          <a:xfrm>
            <a:off x="16478251" y="2750314"/>
            <a:ext cx="688211" cy="688211"/>
            <a:chOff x="21971000" y="1381084"/>
            <a:chExt cx="917615" cy="917615"/>
          </a:xfrm>
        </p:grpSpPr>
        <p:pic>
          <p:nvPicPr>
            <p:cNvPr id="9309" name="image 30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971000" y="1703489"/>
              <a:ext cx="917615" cy="272804"/>
            </a:xfrm>
            <a:prstGeom prst="rect">
              <a:avLst/>
            </a:prstGeom>
          </p:spPr>
        </p:pic>
        <p:pic>
          <p:nvPicPr>
            <p:cNvPr id="93010" name="image 30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293405" y="1381084"/>
              <a:ext cx="272804" cy="917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1" name="image 1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450" y="7981950"/>
            <a:ext cx="3600450" cy="695325"/>
          </a:xfrm>
          <a:prstGeom prst="rect">
            <a:avLst/>
          </a:prstGeom>
        </p:spPr>
      </p:pic>
      <p:sp>
        <p:nvSpPr>
          <p:cNvPr id="1302" name="Object 1302"/>
          <p:cNvSpPr txBox="1"/>
          <p:nvPr/>
        </p:nvSpPr>
        <p:spPr>
          <a:xfrm>
            <a:off x="9905293" y="6160174"/>
            <a:ext cx="7667625" cy="61306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10500"/>
              </a:lnSpc>
            </a:pPr>
            <a:r>
              <a:rPr lang="en-US" altLang="zh-CN" sz="37500" b="1" dirty="0">
                <a:solidFill>
                  <a:srgbClr val="E3E3E3"/>
                </a:solidFill>
                <a:latin typeface="OPPOSans-M"/>
                <a:ea typeface="OPPOSans-M"/>
              </a:rPr>
              <a:t>04</a:t>
            </a:r>
            <a:endParaRPr lang="zh-CN" altLang="en-US" sz="1350"/>
          </a:p>
        </p:txBody>
      </p:sp>
      <p:sp>
        <p:nvSpPr>
          <p:cNvPr id="1303" name="Object 1303"/>
          <p:cNvSpPr txBox="1"/>
          <p:nvPr/>
        </p:nvSpPr>
        <p:spPr>
          <a:xfrm>
            <a:off x="1343025" y="7865771"/>
            <a:ext cx="4349115" cy="811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4500" spc="225" dirty="0">
                <a:solidFill>
                  <a:srgbClr val="FFFFFF"/>
                </a:solidFill>
                <a:latin typeface="OPPOSans-B"/>
                <a:ea typeface="OPPOSans-B"/>
              </a:rPr>
              <a:t>作品演示</a:t>
            </a:r>
          </a:p>
        </p:txBody>
      </p:sp>
      <p:sp>
        <p:nvSpPr>
          <p:cNvPr id="1304" name="Object 1304"/>
          <p:cNvSpPr txBox="1"/>
          <p:nvPr/>
        </p:nvSpPr>
        <p:spPr>
          <a:xfrm>
            <a:off x="1323975" y="7094377"/>
            <a:ext cx="3819525" cy="6743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999"/>
              </a:lnSpc>
            </a:pPr>
            <a:r>
              <a:rPr lang="en-US" altLang="zh-CN" sz="4125" dirty="0">
                <a:solidFill>
                  <a:srgbClr val="1E1E1E"/>
                </a:solidFill>
                <a:latin typeface="OPPOSans-B"/>
                <a:ea typeface="OPPOSans-B"/>
              </a:rPr>
              <a:t>PART04</a:t>
            </a:r>
            <a:endParaRPr lang="zh-CN" altLang="en-US" sz="1350"/>
          </a:p>
        </p:txBody>
      </p:sp>
      <p:sp>
        <p:nvSpPr>
          <p:cNvPr id="1306" name="Object 1306"/>
          <p:cNvSpPr txBox="1"/>
          <p:nvPr/>
        </p:nvSpPr>
        <p:spPr>
          <a:xfrm>
            <a:off x="1343025" y="2859076"/>
            <a:ext cx="9629775" cy="267765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700" dirty="0">
                <a:solidFill>
                  <a:srgbClr val="1E1E1E"/>
                </a:solidFill>
                <a:latin typeface="OPPOSans-R"/>
                <a:ea typeface="OPPOSans-R"/>
              </a:rPr>
              <a:t>Project </a:t>
            </a:r>
            <a:r>
              <a:rPr lang="en-US" altLang="zh-CN" sz="8700" dirty="0">
                <a:solidFill>
                  <a:srgbClr val="1E1E1E"/>
                </a:solidFill>
                <a:latin typeface="OPPOSans-H" panose="02010600030101010101" charset="-122"/>
                <a:ea typeface="OPPOSans-H" panose="02010600030101010101" charset="-122"/>
              </a:rPr>
              <a:t>Demonstration</a:t>
            </a:r>
          </a:p>
        </p:txBody>
      </p:sp>
      <p:grpSp>
        <p:nvGrpSpPr>
          <p:cNvPr id="1308" name="组合 1308"/>
          <p:cNvGrpSpPr/>
          <p:nvPr/>
        </p:nvGrpSpPr>
        <p:grpSpPr>
          <a:xfrm>
            <a:off x="16478250" y="2733675"/>
            <a:ext cx="704850" cy="704850"/>
            <a:chOff x="21971000" y="1358900"/>
            <a:chExt cx="939800" cy="939800"/>
          </a:xfrm>
        </p:grpSpPr>
        <p:pic>
          <p:nvPicPr>
            <p:cNvPr id="91309" name="image 130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913010" name="image 130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Object 609"/>
          <p:cNvSpPr txBox="1"/>
          <p:nvPr/>
        </p:nvSpPr>
        <p:spPr>
          <a:xfrm>
            <a:off x="11401425" y="8941640"/>
            <a:ext cx="4444365" cy="40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2250" dirty="0">
                <a:solidFill>
                  <a:srgbClr val="FFFFFF"/>
                </a:solidFill>
                <a:latin typeface="OPPOSans-R"/>
                <a:ea typeface="OPPOSans-R"/>
              </a:rPr>
              <a:t>独立完成州第一刑事案件</a:t>
            </a:r>
            <a:endParaRPr lang="zh-CN" altLang="en-US" sz="1350"/>
          </a:p>
        </p:txBody>
      </p:sp>
      <p:pic>
        <p:nvPicPr>
          <p:cNvPr id="3" name="image 603">
            <a:extLst>
              <a:ext uri="{FF2B5EF4-FFF2-40B4-BE49-F238E27FC236}">
                <a16:creationId xmlns:a16="http://schemas.microsoft.com/office/drawing/2014/main" id="{34D080B9-9F49-425F-8965-DF9A7856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6372" y="4012901"/>
            <a:ext cx="7279209" cy="5297435"/>
          </a:xfrm>
          <a:prstGeom prst="rect">
            <a:avLst/>
          </a:prstGeom>
        </p:spPr>
      </p:pic>
      <p:pic>
        <p:nvPicPr>
          <p:cNvPr id="4" name="image 604">
            <a:extLst>
              <a:ext uri="{FF2B5EF4-FFF2-40B4-BE49-F238E27FC236}">
                <a16:creationId xmlns:a16="http://schemas.microsoft.com/office/drawing/2014/main" id="{55013900-8101-4121-9752-92510169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3816" y="7218294"/>
            <a:ext cx="1810266" cy="66694"/>
          </a:xfrm>
          <a:prstGeom prst="rect">
            <a:avLst/>
          </a:prstGeom>
        </p:spPr>
      </p:pic>
      <p:sp>
        <p:nvSpPr>
          <p:cNvPr id="5" name="Object 606">
            <a:extLst>
              <a:ext uri="{FF2B5EF4-FFF2-40B4-BE49-F238E27FC236}">
                <a16:creationId xmlns:a16="http://schemas.microsoft.com/office/drawing/2014/main" id="{E7CB75DB-88BE-4EEF-AFB0-EADD089ACAED}"/>
              </a:ext>
            </a:extLst>
          </p:cNvPr>
          <p:cNvSpPr txBox="1"/>
          <p:nvPr/>
        </p:nvSpPr>
        <p:spPr>
          <a:xfrm>
            <a:off x="1655241" y="7554743"/>
            <a:ext cx="5292589" cy="8034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4500" dirty="0">
                <a:solidFill>
                  <a:srgbClr val="1E1E1E"/>
                </a:solidFill>
                <a:latin typeface="OPPOSans-B"/>
                <a:ea typeface="OPPOSans-B"/>
              </a:rPr>
              <a:t>重点流程展示</a:t>
            </a:r>
            <a:endParaRPr lang="zh-CN" altLang="en-US" sz="1350" dirty="0"/>
          </a:p>
        </p:txBody>
      </p:sp>
      <p:sp>
        <p:nvSpPr>
          <p:cNvPr id="6" name="Object 607">
            <a:extLst>
              <a:ext uri="{FF2B5EF4-FFF2-40B4-BE49-F238E27FC236}">
                <a16:creationId xmlns:a16="http://schemas.microsoft.com/office/drawing/2014/main" id="{93B3BF6B-13E6-497C-B7B1-24736080D101}"/>
              </a:ext>
            </a:extLst>
          </p:cNvPr>
          <p:cNvSpPr txBox="1"/>
          <p:nvPr/>
        </p:nvSpPr>
        <p:spPr>
          <a:xfrm>
            <a:off x="1655242" y="5006678"/>
            <a:ext cx="6282154" cy="18609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6000" spc="-75" dirty="0">
                <a:solidFill>
                  <a:srgbClr val="989898"/>
                </a:solidFill>
                <a:latin typeface="OPPOSans-R"/>
                <a:ea typeface="OPPOSans-R"/>
              </a:rPr>
              <a:t>KEY PRO</a:t>
            </a:r>
            <a:endParaRPr lang="zh-CN" altLang="en-US" sz="6000" dirty="0"/>
          </a:p>
          <a:p>
            <a:pPr algn="l">
              <a:lnSpc>
                <a:spcPct val="102000"/>
              </a:lnSpc>
            </a:pPr>
            <a:r>
              <a:rPr lang="en-US" altLang="zh-CN" sz="6000" spc="-75" dirty="0">
                <a:solidFill>
                  <a:srgbClr val="989898"/>
                </a:solidFill>
                <a:latin typeface="OPPOSans-H"/>
                <a:ea typeface="OPPOSans-H"/>
              </a:rPr>
              <a:t>JECT DISPLAY</a:t>
            </a:r>
            <a:endParaRPr lang="zh-CN" altLang="en-US" sz="135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413457-D4C3-498B-8262-600D9C2097A4}"/>
              </a:ext>
            </a:extLst>
          </p:cNvPr>
          <p:cNvSpPr txBox="1"/>
          <p:nvPr/>
        </p:nvSpPr>
        <p:spPr>
          <a:xfrm>
            <a:off x="10122420" y="1036352"/>
            <a:ext cx="7002373" cy="1255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600" b="1" i="0" dirty="0">
                <a:effectLst/>
              </a:rPr>
              <a:t>Step1. </a:t>
            </a:r>
            <a:r>
              <a:rPr lang="zh-CN" altLang="en-US" sz="3600" b="1" i="0" dirty="0">
                <a:effectLst/>
              </a:rPr>
              <a:t>注册</a:t>
            </a:r>
            <a:r>
              <a:rPr lang="en-US" altLang="zh-CN" sz="3600" b="1" i="0" dirty="0">
                <a:effectLst/>
              </a:rPr>
              <a:t>/</a:t>
            </a:r>
            <a:r>
              <a:rPr lang="zh-CN" altLang="en-US" sz="3600" b="1" dirty="0"/>
              <a:t>登录</a:t>
            </a:r>
            <a:r>
              <a:rPr lang="en-US" altLang="zh-CN" sz="3600" b="1" dirty="0"/>
              <a:t>/</a:t>
            </a:r>
            <a:r>
              <a:rPr lang="zh-CN" altLang="en-US" sz="3600" b="1" dirty="0"/>
              <a:t>密码恢复</a:t>
            </a:r>
            <a:endParaRPr lang="zh-CN" altLang="en-US" sz="3600" b="1" i="0" dirty="0">
              <a:effectLst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1.1 </a:t>
            </a:r>
            <a:r>
              <a:rPr lang="zh-CN" altLang="en-US" sz="2800" i="0" dirty="0">
                <a:effectLst/>
              </a:rPr>
              <a:t>注册和口令登录</a:t>
            </a: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1.2 </a:t>
            </a:r>
            <a:r>
              <a:rPr lang="zh-CN" altLang="en-US" sz="2800" i="0" dirty="0">
                <a:effectLst/>
              </a:rPr>
              <a:t>密码恢复</a:t>
            </a:r>
          </a:p>
          <a:p>
            <a:pPr algn="l">
              <a:lnSpc>
                <a:spcPct val="200000"/>
              </a:lnSpc>
            </a:pPr>
            <a:r>
              <a:rPr lang="en-US" altLang="zh-CN" sz="3600" b="1" dirty="0"/>
              <a:t>Step2.</a:t>
            </a:r>
            <a:r>
              <a:rPr lang="zh-CN" altLang="en-US" sz="3600" b="1" dirty="0"/>
              <a:t>文件加解密</a:t>
            </a:r>
            <a:endParaRPr lang="zh-CN" altLang="en-US" sz="3600" b="1" i="0" dirty="0">
              <a:effectLst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2.1 </a:t>
            </a:r>
            <a:r>
              <a:rPr lang="zh-CN" altLang="en-US" sz="2800" i="0" dirty="0">
                <a:effectLst/>
              </a:rPr>
              <a:t>文件加密和上传到网络加密磁盘空间</a:t>
            </a: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2.2 </a:t>
            </a:r>
            <a:r>
              <a:rPr lang="zh-CN" altLang="en-US" sz="2800" i="0" dirty="0">
                <a:effectLst/>
              </a:rPr>
              <a:t>从网络加密磁盘空间将文件下载和解密</a:t>
            </a:r>
          </a:p>
          <a:p>
            <a:pPr algn="l">
              <a:lnSpc>
                <a:spcPct val="200000"/>
              </a:lnSpc>
            </a:pPr>
            <a:r>
              <a:rPr lang="en-US" altLang="zh-CN" sz="3600" b="1" i="0" dirty="0">
                <a:effectLst/>
              </a:rPr>
              <a:t>Step3 . </a:t>
            </a:r>
            <a:r>
              <a:rPr lang="zh-CN" altLang="en-US" sz="3600" b="1" i="0" dirty="0">
                <a:effectLst/>
              </a:rPr>
              <a:t>群文件空间的创建和分享</a:t>
            </a:r>
          </a:p>
          <a:p>
            <a:pPr algn="l">
              <a:lnSpc>
                <a:spcPct val="200000"/>
              </a:lnSpc>
            </a:pPr>
            <a:r>
              <a:rPr lang="en-US" altLang="zh-CN" sz="2800" dirty="0"/>
              <a:t>2</a:t>
            </a:r>
            <a:r>
              <a:rPr lang="en-US" altLang="zh-CN" sz="2800" i="0" dirty="0">
                <a:effectLst/>
              </a:rPr>
              <a:t>.3 </a:t>
            </a:r>
            <a:r>
              <a:rPr lang="zh-CN" altLang="en-US" sz="2800" i="0" dirty="0">
                <a:effectLst/>
              </a:rPr>
              <a:t>创建群文件空间并上传加密文件</a:t>
            </a:r>
          </a:p>
          <a:p>
            <a:pPr algn="l">
              <a:lnSpc>
                <a:spcPct val="200000"/>
              </a:lnSpc>
            </a:pPr>
            <a:r>
              <a:rPr lang="en-US" altLang="zh-CN" sz="2800" dirty="0"/>
              <a:t>2</a:t>
            </a:r>
            <a:r>
              <a:rPr lang="en-US" altLang="zh-CN" sz="2800" i="0" dirty="0">
                <a:effectLst/>
              </a:rPr>
              <a:t>.4 </a:t>
            </a:r>
            <a:r>
              <a:rPr lang="zh-CN" altLang="en-US" sz="2800" i="0" dirty="0">
                <a:effectLst/>
              </a:rPr>
              <a:t>分享群文件空间用户</a:t>
            </a:r>
            <a:r>
              <a:rPr lang="en-US" altLang="zh-CN" sz="2800" i="0" dirty="0">
                <a:effectLst/>
              </a:rPr>
              <a:t>B</a:t>
            </a:r>
            <a:endParaRPr lang="zh-CN" altLang="en-US" sz="2800" i="0" dirty="0">
              <a:effectLst/>
            </a:endParaRPr>
          </a:p>
          <a:p>
            <a:pPr algn="l">
              <a:lnSpc>
                <a:spcPct val="200000"/>
              </a:lnSpc>
            </a:pPr>
            <a:r>
              <a:rPr lang="en-US" altLang="zh-CN" sz="3600" b="1" i="0" dirty="0">
                <a:effectLst/>
              </a:rPr>
              <a:t>Step4. </a:t>
            </a:r>
            <a:r>
              <a:rPr lang="zh-CN" altLang="en-US" sz="3600" b="1" dirty="0"/>
              <a:t>验证群空间分享结果</a:t>
            </a:r>
            <a:endParaRPr lang="zh-CN" altLang="en-US" sz="3600" b="1" i="0" dirty="0">
              <a:effectLst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4.1 </a:t>
            </a:r>
            <a:r>
              <a:rPr lang="zh-CN" altLang="en-US" sz="2800" i="0" dirty="0">
                <a:effectLst/>
              </a:rPr>
              <a:t>用户</a:t>
            </a:r>
            <a:r>
              <a:rPr lang="en-US" altLang="zh-CN" sz="2800" i="0" dirty="0">
                <a:effectLst/>
              </a:rPr>
              <a:t>B</a:t>
            </a:r>
            <a:r>
              <a:rPr lang="zh-CN" altLang="en-US" sz="2800" dirty="0"/>
              <a:t>验证码</a:t>
            </a:r>
            <a:r>
              <a:rPr lang="zh-CN" altLang="en-US" sz="2800" i="0" dirty="0">
                <a:effectLst/>
              </a:rPr>
              <a:t>登录</a:t>
            </a:r>
          </a:p>
          <a:p>
            <a:pPr algn="l">
              <a:lnSpc>
                <a:spcPct val="200000"/>
              </a:lnSpc>
            </a:pPr>
            <a:r>
              <a:rPr lang="en-US" altLang="zh-CN" sz="2800" i="0" dirty="0">
                <a:effectLst/>
              </a:rPr>
              <a:t>4.2 </a:t>
            </a:r>
            <a:r>
              <a:rPr lang="zh-CN" altLang="en-US" sz="2800" i="0" dirty="0">
                <a:effectLst/>
              </a:rPr>
              <a:t>访问和下载群文件空间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2000" b="0" i="0" dirty="0">
              <a:effectLst/>
            </a:endParaRPr>
          </a:p>
          <a:p>
            <a:pPr>
              <a:lnSpc>
                <a:spcPct val="20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91104" name="image 1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0103" y="1602566"/>
            <a:ext cx="4815318" cy="177406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420103" y="383268"/>
            <a:ext cx="6234697" cy="11780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6600" dirty="0">
                <a:solidFill>
                  <a:srgbClr val="1E1E1E"/>
                </a:solidFill>
                <a:latin typeface="OPPOSans-B"/>
                <a:ea typeface="OPPOSans-B"/>
              </a:rPr>
              <a:t>实验展望</a:t>
            </a:r>
            <a:endParaRPr lang="zh-CN" altLang="en-US" sz="6600" dirty="0"/>
          </a:p>
        </p:txBody>
      </p:sp>
      <p:sp>
        <p:nvSpPr>
          <p:cNvPr id="11015" name="Object 11015"/>
          <p:cNvSpPr txBox="1"/>
          <p:nvPr/>
        </p:nvSpPr>
        <p:spPr>
          <a:xfrm>
            <a:off x="420104" y="1936385"/>
            <a:ext cx="6234696" cy="5620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3000"/>
              </a:lnSpc>
            </a:pPr>
            <a:r>
              <a:rPr lang="en-US" altLang="zh-CN" sz="3600" dirty="0">
                <a:solidFill>
                  <a:srgbClr val="989898"/>
                </a:solidFill>
                <a:latin typeface="OPPOSans-R"/>
                <a:ea typeface="OPPOSans-R"/>
              </a:rPr>
              <a:t>Experimental </a:t>
            </a:r>
            <a:r>
              <a:rPr lang="en-US" altLang="zh-CN" sz="3600" dirty="0">
                <a:solidFill>
                  <a:srgbClr val="989898"/>
                </a:solidFill>
                <a:latin typeface="OPPOSans-H" panose="02010600030101010101" charset="-122"/>
                <a:ea typeface="OPPOSans-H" panose="02010600030101010101" charset="-122"/>
              </a:rPr>
              <a:t>Outlook</a:t>
            </a:r>
            <a:endParaRPr lang="zh-CN" altLang="en-US" sz="3600" dirty="0">
              <a:latin typeface="OPPOSans-H" panose="02010600030101010101" charset="-122"/>
              <a:ea typeface="OPPOSans-H" panose="02010600030101010101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BF9AD1A-D3FF-4E8B-B8AD-447CD016ED19}"/>
              </a:ext>
            </a:extLst>
          </p:cNvPr>
          <p:cNvCxnSpPr>
            <a:cxnSpLocks/>
          </p:cNvCxnSpPr>
          <p:nvPr/>
        </p:nvCxnSpPr>
        <p:spPr>
          <a:xfrm>
            <a:off x="9236959" y="1602566"/>
            <a:ext cx="0" cy="116901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9C377A6-184B-4FB1-8EAD-0C0EC12A5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25893"/>
              </p:ext>
            </p:extLst>
          </p:nvPr>
        </p:nvGraphicFramePr>
        <p:xfrm>
          <a:off x="9060621" y="1721649"/>
          <a:ext cx="9511923" cy="9882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Visio" r:id="rId5" imgW="6353012" imgH="6600825" progId="Visio.Drawing.15">
                  <p:embed/>
                </p:oleObj>
              </mc:Choice>
              <mc:Fallback>
                <p:oleObj name="Visio" r:id="rId5" imgW="6353012" imgH="660082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9C377A6-184B-4FB1-8EAD-0C0EC12A5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60621" y="1721649"/>
                        <a:ext cx="9511923" cy="9882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057079-1D72-4D19-9C9C-CC951767D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661791"/>
              </p:ext>
            </p:extLst>
          </p:nvPr>
        </p:nvGraphicFramePr>
        <p:xfrm>
          <a:off x="10592971" y="11268318"/>
          <a:ext cx="7249804" cy="186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Visio" r:id="rId7" imgW="5324351" imgH="1371600" progId="Visio.Drawing.15">
                  <p:embed/>
                </p:oleObj>
              </mc:Choice>
              <mc:Fallback>
                <p:oleObj name="Visio" r:id="rId7" imgW="5324351" imgH="1371600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057079-1D72-4D19-9C9C-CC951767D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92971" y="11268318"/>
                        <a:ext cx="7249804" cy="1867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E175732-7655-4267-A21C-002370D564A1}"/>
              </a:ext>
            </a:extLst>
          </p:cNvPr>
          <p:cNvSpPr txBox="1"/>
          <p:nvPr/>
        </p:nvSpPr>
        <p:spPr>
          <a:xfrm>
            <a:off x="420104" y="2896096"/>
            <a:ext cx="8723896" cy="105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1. </a:t>
            </a: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离线用户密钥共享同步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400" dirty="0"/>
              <a:t>在目前的实验阶段，我们通过借鉴了银行</a:t>
            </a:r>
            <a:r>
              <a:rPr lang="en-US" altLang="zh-CN" sz="2400" dirty="0"/>
              <a:t>U</a:t>
            </a:r>
            <a:r>
              <a:rPr lang="zh-CN" altLang="en-US" sz="2400" dirty="0"/>
              <a:t>盾验证的方法，利用</a:t>
            </a:r>
            <a:r>
              <a:rPr lang="en-US" altLang="zh-CN" sz="2400" dirty="0"/>
              <a:t>U</a:t>
            </a:r>
            <a:r>
              <a:rPr lang="zh-CN" altLang="en-US" sz="2400" dirty="0"/>
              <a:t>盘来存储主要的密钥信息，从而实现</a:t>
            </a:r>
            <a:r>
              <a:rPr lang="zh-CN" altLang="en-US" sz="2400" b="1" dirty="0">
                <a:highlight>
                  <a:srgbClr val="C0C0C0"/>
                </a:highlight>
              </a:rPr>
              <a:t>用户离线密钥共享和同步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未来，我们计划进一步优化该方案，以增强数据的安全性和便利性。例如，可以考虑引入</a:t>
            </a:r>
            <a:r>
              <a:rPr lang="zh-CN" altLang="en-US" sz="2400" b="1" dirty="0">
                <a:highlight>
                  <a:srgbClr val="C0C0C0"/>
                </a:highlight>
              </a:rPr>
              <a:t>双因素认证</a:t>
            </a:r>
            <a:r>
              <a:rPr lang="zh-CN" altLang="en-US" sz="2400" dirty="0"/>
              <a:t>，提高安全级别；同时，也可以研究更高效的数据同步方案，以便更快速地完成密钥共享。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2. </a:t>
            </a: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在线用户密钥共享的优化方向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当前，我们的系统已经建立基于</a:t>
            </a:r>
            <a:r>
              <a:rPr lang="en-US" altLang="zh-CN" sz="2400" dirty="0"/>
              <a:t>CS</a:t>
            </a:r>
            <a:r>
              <a:rPr lang="zh-CN" altLang="en-US" sz="2400" dirty="0"/>
              <a:t>模式的</a:t>
            </a:r>
            <a:r>
              <a:rPr lang="en-US" altLang="zh-CN" sz="2400" dirty="0"/>
              <a:t>DH</a:t>
            </a:r>
            <a:r>
              <a:rPr lang="zh-CN" altLang="en-US" sz="2400" dirty="0"/>
              <a:t>密钥协商协议来建立安全信道。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在此基础上，修改为</a:t>
            </a:r>
            <a:r>
              <a:rPr lang="en-US" altLang="zh-CN" sz="2400" b="1" dirty="0">
                <a:highlight>
                  <a:srgbClr val="C0C0C0"/>
                </a:highlight>
              </a:rPr>
              <a:t>P2P</a:t>
            </a:r>
            <a:r>
              <a:rPr lang="zh-CN" altLang="en-US" sz="2400" b="1" dirty="0">
                <a:highlight>
                  <a:srgbClr val="C0C0C0"/>
                </a:highlight>
              </a:rPr>
              <a:t>端到端的</a:t>
            </a:r>
            <a:r>
              <a:rPr lang="en-US" altLang="zh-CN" sz="2400" b="1" dirty="0">
                <a:highlight>
                  <a:srgbClr val="C0C0C0"/>
                </a:highlight>
              </a:rPr>
              <a:t>DH</a:t>
            </a:r>
            <a:r>
              <a:rPr lang="zh-CN" altLang="en-US" sz="2400" b="1" dirty="0">
                <a:highlight>
                  <a:srgbClr val="C0C0C0"/>
                </a:highlight>
              </a:rPr>
              <a:t>密钥协商协议</a:t>
            </a:r>
            <a:r>
              <a:rPr lang="zh-CN" altLang="en-US" sz="2400" dirty="0"/>
              <a:t>。不仅可以保障数据传输过程的安全性，也能更能够让密钥的同步方式更加</a:t>
            </a:r>
            <a:r>
              <a:rPr lang="zh-CN" altLang="en-US" sz="2400" b="1" dirty="0">
                <a:highlight>
                  <a:srgbClr val="C0C0C0"/>
                </a:highlight>
              </a:rPr>
              <a:t>多样化和便捷化</a:t>
            </a:r>
            <a:r>
              <a:rPr lang="zh-CN" altLang="en-US" sz="2400" dirty="0"/>
              <a:t>，允许用户在保证安全的前提下享受更流畅的用户体验。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通过这样的改进思路，我们期望实现一个既安全又便捷的网络加密磁盘空间。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41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2">
            <a:lum/>
          </a:blip>
          <a:srcRect/>
          <a:stretch>
            <a:fillRect l="50000" t="50000" r="50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01" name="image 15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714500"/>
            <a:ext cx="18288000" cy="10287000"/>
          </a:xfrm>
          <a:prstGeom prst="rect">
            <a:avLst/>
          </a:prstGeom>
        </p:spPr>
      </p:pic>
      <p:pic>
        <p:nvPicPr>
          <p:cNvPr id="91502" name="image 15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30700" y="10906125"/>
            <a:ext cx="152400" cy="66675"/>
          </a:xfrm>
          <a:prstGeom prst="rect">
            <a:avLst/>
          </a:prstGeom>
        </p:spPr>
      </p:pic>
      <p:pic>
        <p:nvPicPr>
          <p:cNvPr id="91503" name="image 15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9200" y="9920840"/>
            <a:ext cx="4223664" cy="762000"/>
          </a:xfrm>
          <a:prstGeom prst="rect">
            <a:avLst/>
          </a:prstGeom>
        </p:spPr>
      </p:pic>
      <p:sp>
        <p:nvSpPr>
          <p:cNvPr id="1505" name="Object 1505"/>
          <p:cNvSpPr txBox="1"/>
          <p:nvPr/>
        </p:nvSpPr>
        <p:spPr>
          <a:xfrm>
            <a:off x="1219199" y="4182493"/>
            <a:ext cx="10506075" cy="225061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4625" b="1" dirty="0">
                <a:solidFill>
                  <a:srgbClr val="1E1E1E"/>
                </a:solidFill>
                <a:latin typeface="OPPOSans-H"/>
                <a:ea typeface="OPPOSans-H"/>
              </a:rPr>
              <a:t>THANKS</a:t>
            </a:r>
            <a:endParaRPr lang="zh-CN" altLang="en-US" sz="1350" dirty="0"/>
          </a:p>
        </p:txBody>
      </p:sp>
      <p:sp>
        <p:nvSpPr>
          <p:cNvPr id="1506" name="Object 1506"/>
          <p:cNvSpPr txBox="1"/>
          <p:nvPr/>
        </p:nvSpPr>
        <p:spPr>
          <a:xfrm>
            <a:off x="1238250" y="6380075"/>
            <a:ext cx="10659350" cy="10156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600" b="1" spc="1200" dirty="0">
                <a:solidFill>
                  <a:srgbClr val="1E1E1E"/>
                </a:solidFill>
                <a:latin typeface="OPPOSans-M"/>
                <a:ea typeface="OPPOSans-M"/>
              </a:rPr>
              <a:t>FOR WATCHING</a:t>
            </a:r>
            <a:endParaRPr lang="zh-CN" altLang="en-US" sz="1350"/>
          </a:p>
        </p:txBody>
      </p:sp>
      <p:sp>
        <p:nvSpPr>
          <p:cNvPr id="1508" name="Object 1508"/>
          <p:cNvSpPr txBox="1"/>
          <p:nvPr/>
        </p:nvSpPr>
        <p:spPr>
          <a:xfrm>
            <a:off x="1730531" y="9930365"/>
            <a:ext cx="5133975" cy="6426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3600" dirty="0">
                <a:solidFill>
                  <a:srgbClr val="FFFFFF"/>
                </a:solidFill>
                <a:latin typeface="OPPOSans-B"/>
                <a:ea typeface="OPPOSans-B"/>
              </a:rPr>
              <a:t>报告人：黄凯博</a:t>
            </a:r>
            <a:endParaRPr lang="zh-CN" altLang="en-US" sz="1350" dirty="0"/>
          </a:p>
        </p:txBody>
      </p:sp>
      <p:sp>
        <p:nvSpPr>
          <p:cNvPr id="1509" name="Object 1509"/>
          <p:cNvSpPr txBox="1"/>
          <p:nvPr/>
        </p:nvSpPr>
        <p:spPr>
          <a:xfrm>
            <a:off x="1238249" y="7753380"/>
            <a:ext cx="1112301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spc="2925" dirty="0">
                <a:solidFill>
                  <a:srgbClr val="1E1E1E"/>
                </a:solidFill>
                <a:latin typeface="OPPOSans-B"/>
                <a:ea typeface="OPPOSans-B"/>
              </a:rPr>
              <a:t>感 谢 老 师 的 观 看</a:t>
            </a:r>
            <a:endParaRPr lang="zh-CN" altLang="en-US" sz="1350" dirty="0"/>
          </a:p>
        </p:txBody>
      </p:sp>
      <p:pic>
        <p:nvPicPr>
          <p:cNvPr id="915010" name="image 15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8725" y="7482332"/>
            <a:ext cx="10638193" cy="52452"/>
          </a:xfrm>
          <a:prstGeom prst="rect">
            <a:avLst/>
          </a:prstGeom>
        </p:spPr>
      </p:pic>
      <p:sp>
        <p:nvSpPr>
          <p:cNvPr id="15012" name="Object 15012"/>
          <p:cNvSpPr txBox="1"/>
          <p:nvPr/>
        </p:nvSpPr>
        <p:spPr>
          <a:xfrm rot="16200000">
            <a:off x="9157425" y="11450523"/>
            <a:ext cx="476250" cy="3200400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750" dirty="0">
                <a:solidFill>
                  <a:srgbClr val="1E1E1E"/>
                </a:solidFill>
                <a:latin typeface="OPPOSans-B"/>
                <a:ea typeface="OPPOSans-B"/>
              </a:rPr>
              <a:t>2023-09-07</a:t>
            </a:r>
            <a:endParaRPr lang="zh-CN" alt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25850" y="2277411"/>
            <a:ext cx="552450" cy="533400"/>
          </a:xfrm>
          <a:prstGeom prst="rect">
            <a:avLst/>
          </a:prstGeom>
        </p:spPr>
      </p:pic>
      <p:pic>
        <p:nvPicPr>
          <p:cNvPr id="9406" name="image 4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677333" y="1567407"/>
            <a:ext cx="4621180" cy="170254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558799" y="268974"/>
            <a:ext cx="11220825" cy="2023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项目框架概述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Framework Overview</a:t>
            </a:r>
          </a:p>
          <a:p>
            <a:pPr algn="l">
              <a:lnSpc>
                <a:spcPct val="124000"/>
              </a:lnSpc>
            </a:pP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DF4A73D-D076-4ABB-A61A-23EDA2964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68123"/>
              </p:ext>
            </p:extLst>
          </p:nvPr>
        </p:nvGraphicFramePr>
        <p:xfrm>
          <a:off x="677333" y="2754215"/>
          <a:ext cx="14793664" cy="936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Visio" r:id="rId5" imgW="6381807" imgH="4038566" progId="Visio.Drawing.15">
                  <p:embed/>
                </p:oleObj>
              </mc:Choice>
              <mc:Fallback>
                <p:oleObj name="Visio" r:id="rId5" imgW="6381807" imgH="4038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333" y="2754215"/>
                        <a:ext cx="14793664" cy="9361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08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25850" y="2277411"/>
            <a:ext cx="552450" cy="533400"/>
          </a:xfrm>
          <a:prstGeom prst="rect">
            <a:avLst/>
          </a:prstGeom>
        </p:spPr>
      </p:pic>
      <p:pic>
        <p:nvPicPr>
          <p:cNvPr id="9406" name="image 4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677333" y="1567407"/>
            <a:ext cx="4621180" cy="170254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558799" y="268974"/>
            <a:ext cx="9141013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客户端前端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Client Frontend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pic>
        <p:nvPicPr>
          <p:cNvPr id="24" name="image 406">
            <a:extLst>
              <a:ext uri="{FF2B5EF4-FFF2-40B4-BE49-F238E27FC236}">
                <a16:creationId xmlns:a16="http://schemas.microsoft.com/office/drawing/2014/main" id="{48A1C7D8-8CBE-42B4-AE62-0E8061BC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677333" y="7108379"/>
            <a:ext cx="4621180" cy="170254"/>
          </a:xfrm>
          <a:prstGeom prst="rect">
            <a:avLst/>
          </a:prstGeom>
        </p:spPr>
      </p:pic>
      <p:sp>
        <p:nvSpPr>
          <p:cNvPr id="25" name="Object 4011">
            <a:extLst>
              <a:ext uri="{FF2B5EF4-FFF2-40B4-BE49-F238E27FC236}">
                <a16:creationId xmlns:a16="http://schemas.microsoft.com/office/drawing/2014/main" id="{B44F8E36-508F-44EC-988C-C353B0BE5C88}"/>
              </a:ext>
            </a:extLst>
          </p:cNvPr>
          <p:cNvSpPr txBox="1"/>
          <p:nvPr/>
        </p:nvSpPr>
        <p:spPr>
          <a:xfrm>
            <a:off x="558799" y="5809946"/>
            <a:ext cx="9284448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客户端后端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Client Backend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481D33-FD1D-42C8-B1EE-9DF55C3CB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8" y="1842635"/>
            <a:ext cx="12688421" cy="3692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672AED-6918-4517-A06B-4CA07C869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14" y="7278633"/>
            <a:ext cx="12206942" cy="60277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06">
            <a:extLst>
              <a:ext uri="{FF2B5EF4-FFF2-40B4-BE49-F238E27FC236}">
                <a16:creationId xmlns:a16="http://schemas.microsoft.com/office/drawing/2014/main" id="{5AF885B8-E169-4E22-BAA0-E5FE22C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863598" y="1986647"/>
            <a:ext cx="5774267" cy="212736"/>
          </a:xfrm>
          <a:prstGeom prst="rect">
            <a:avLst/>
          </a:prstGeom>
        </p:spPr>
      </p:pic>
      <p:sp>
        <p:nvSpPr>
          <p:cNvPr id="6" name="Object 4011">
            <a:extLst>
              <a:ext uri="{FF2B5EF4-FFF2-40B4-BE49-F238E27FC236}">
                <a16:creationId xmlns:a16="http://schemas.microsoft.com/office/drawing/2014/main" id="{3C343489-AE87-4E03-BF99-83A3FFF827DC}"/>
              </a:ext>
            </a:extLst>
          </p:cNvPr>
          <p:cNvSpPr txBox="1"/>
          <p:nvPr/>
        </p:nvSpPr>
        <p:spPr>
          <a:xfrm>
            <a:off x="863599" y="704090"/>
            <a:ext cx="6112933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通信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Communication 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pic>
        <p:nvPicPr>
          <p:cNvPr id="15" name="image 401">
            <a:extLst>
              <a:ext uri="{FF2B5EF4-FFF2-40B4-BE49-F238E27FC236}">
                <a16:creationId xmlns:a16="http://schemas.microsoft.com/office/drawing/2014/main" id="{D1F48946-BA47-41E4-A052-A19EAD48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5805" y="9077833"/>
            <a:ext cx="552450" cy="533400"/>
          </a:xfrm>
          <a:prstGeom prst="rect">
            <a:avLst/>
          </a:prstGeom>
        </p:spPr>
      </p:pic>
      <p:pic>
        <p:nvPicPr>
          <p:cNvPr id="16" name="image 406">
            <a:extLst>
              <a:ext uri="{FF2B5EF4-FFF2-40B4-BE49-F238E27FC236}">
                <a16:creationId xmlns:a16="http://schemas.microsoft.com/office/drawing/2014/main" id="{6F246851-19C4-4BAB-AC1F-6512740F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1027954" y="8367829"/>
            <a:ext cx="4621180" cy="170254"/>
          </a:xfrm>
          <a:prstGeom prst="rect">
            <a:avLst/>
          </a:prstGeom>
        </p:spPr>
      </p:pic>
      <p:sp>
        <p:nvSpPr>
          <p:cNvPr id="17" name="Object 4011">
            <a:extLst>
              <a:ext uri="{FF2B5EF4-FFF2-40B4-BE49-F238E27FC236}">
                <a16:creationId xmlns:a16="http://schemas.microsoft.com/office/drawing/2014/main" id="{3B55FB4F-A2A0-41D5-B326-D8A7D94BAFAF}"/>
              </a:ext>
            </a:extLst>
          </p:cNvPr>
          <p:cNvSpPr txBox="1"/>
          <p:nvPr/>
        </p:nvSpPr>
        <p:spPr>
          <a:xfrm>
            <a:off x="909420" y="7069396"/>
            <a:ext cx="6112933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服务器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Server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04BA94-189D-4069-83DA-08CF1225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99" y="9077833"/>
            <a:ext cx="15943147" cy="41010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0F4E83-207D-4540-9EDE-C4B01C1CC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6" y="3046949"/>
            <a:ext cx="14986993" cy="31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6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6" name="image 40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V="1">
            <a:off x="982133" y="2193926"/>
            <a:ext cx="4621180" cy="170254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863599" y="895493"/>
            <a:ext cx="6959601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密码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Password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pic>
        <p:nvPicPr>
          <p:cNvPr id="5" name="image 401">
            <a:extLst>
              <a:ext uri="{FF2B5EF4-FFF2-40B4-BE49-F238E27FC236}">
                <a16:creationId xmlns:a16="http://schemas.microsoft.com/office/drawing/2014/main" id="{59463271-8ECB-4A79-8368-F02B93FC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30650" y="2733675"/>
            <a:ext cx="552450" cy="533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AB6911-780E-4758-97B5-D90EB426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" t="3911" r="4585" b="15126"/>
          <a:stretch/>
        </p:blipFill>
        <p:spPr>
          <a:xfrm>
            <a:off x="7177741" y="1041861"/>
            <a:ext cx="7629351" cy="117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0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2">
            <a:lum/>
          </a:blip>
          <a:srcRect/>
          <a:stretch>
            <a:fillRect l="-3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1" name="image 701"/>
          <p:cNvPicPr>
            <a:picLocks noChangeAspect="1"/>
          </p:cNvPicPr>
          <p:nvPr/>
        </p:nvPicPr>
        <p:blipFill>
          <a:blip r:embed="rId3"/>
          <a:srcRect l="363"/>
          <a:stretch>
            <a:fillRect/>
          </a:stretch>
        </p:blipFill>
        <p:spPr>
          <a:xfrm>
            <a:off x="0" y="1714500"/>
            <a:ext cx="18288000" cy="10287000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50" y="7981950"/>
            <a:ext cx="5086350" cy="695325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9895666" y="6238875"/>
            <a:ext cx="7696200" cy="61306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10500"/>
              </a:lnSpc>
            </a:pPr>
            <a:r>
              <a:rPr lang="en-US" altLang="zh-CN" sz="37500" b="1" dirty="0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 sz="1350"/>
          </a:p>
        </p:txBody>
      </p:sp>
      <p:sp>
        <p:nvSpPr>
          <p:cNvPr id="704" name="Object 704"/>
          <p:cNvSpPr txBox="1"/>
          <p:nvPr/>
        </p:nvSpPr>
        <p:spPr>
          <a:xfrm>
            <a:off x="1371600" y="7865771"/>
            <a:ext cx="4272915" cy="811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4500" spc="225" dirty="0">
                <a:solidFill>
                  <a:srgbClr val="FFFFFF"/>
                </a:solidFill>
                <a:latin typeface="OPPOSans-B"/>
                <a:ea typeface="OPPOSans-B"/>
              </a:rPr>
              <a:t>文件存取流程</a:t>
            </a:r>
          </a:p>
        </p:txBody>
      </p:sp>
      <p:sp>
        <p:nvSpPr>
          <p:cNvPr id="705" name="Object 705"/>
          <p:cNvSpPr txBox="1"/>
          <p:nvPr/>
        </p:nvSpPr>
        <p:spPr>
          <a:xfrm>
            <a:off x="1333500" y="7084852"/>
            <a:ext cx="3362325" cy="6743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999"/>
              </a:lnSpc>
            </a:pPr>
            <a:r>
              <a:rPr lang="en-US" altLang="zh-CN" sz="4125" b="1" dirty="0">
                <a:solidFill>
                  <a:srgbClr val="1E1E1E"/>
                </a:solidFill>
                <a:latin typeface="OPPOSans-B"/>
                <a:ea typeface="OPPOSans-B"/>
              </a:rPr>
              <a:t>PART02</a:t>
            </a:r>
            <a:endParaRPr lang="zh-CN" altLang="en-US" sz="1350"/>
          </a:p>
        </p:txBody>
      </p:sp>
      <p:sp>
        <p:nvSpPr>
          <p:cNvPr id="707" name="Object 707"/>
          <p:cNvSpPr txBox="1"/>
          <p:nvPr/>
        </p:nvSpPr>
        <p:spPr>
          <a:xfrm>
            <a:off x="1371600" y="2859076"/>
            <a:ext cx="7054977" cy="267765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700" spc="-225" dirty="0">
                <a:solidFill>
                  <a:srgbClr val="1E1E1E"/>
                </a:solidFill>
                <a:latin typeface="OPPOSans-R"/>
                <a:ea typeface="OPPOSans-R"/>
              </a:rPr>
              <a:t>File Access </a:t>
            </a:r>
            <a:r>
              <a:rPr lang="en-US" altLang="zh-CN" sz="8700" spc="-225" dirty="0">
                <a:solidFill>
                  <a:srgbClr val="1E1E1E"/>
                </a:solidFill>
                <a:latin typeface="OPPOSans-H" panose="02010600030101010101" charset="-122"/>
                <a:ea typeface="OPPOSans-H" panose="02010600030101010101" charset="-122"/>
              </a:rPr>
              <a:t>Workflow</a:t>
            </a:r>
          </a:p>
        </p:txBody>
      </p:sp>
      <p:grpSp>
        <p:nvGrpSpPr>
          <p:cNvPr id="709" name="组合 709"/>
          <p:cNvGrpSpPr/>
          <p:nvPr/>
        </p:nvGrpSpPr>
        <p:grpSpPr>
          <a:xfrm>
            <a:off x="16478250" y="2733675"/>
            <a:ext cx="704850" cy="704850"/>
            <a:chOff x="21971000" y="1358900"/>
            <a:chExt cx="939800" cy="939800"/>
          </a:xfrm>
        </p:grpSpPr>
        <p:pic>
          <p:nvPicPr>
            <p:cNvPr id="97010" name="image 7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97011" name="image 7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103">
            <a:extLst>
              <a:ext uri="{FF2B5EF4-FFF2-40B4-BE49-F238E27FC236}">
                <a16:creationId xmlns:a16="http://schemas.microsoft.com/office/drawing/2014/main" id="{DDF8992A-ACD0-46B9-AEE6-6FFB8CA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0775" y="580112"/>
            <a:ext cx="1231900" cy="1189421"/>
          </a:xfrm>
          <a:prstGeom prst="rect">
            <a:avLst/>
          </a:prstGeom>
        </p:spPr>
      </p:pic>
      <p:pic>
        <p:nvPicPr>
          <p:cNvPr id="3" name="image 406">
            <a:extLst>
              <a:ext uri="{FF2B5EF4-FFF2-40B4-BE49-F238E27FC236}">
                <a16:creationId xmlns:a16="http://schemas.microsoft.com/office/drawing/2014/main" id="{6FD2D93E-F86D-4477-8820-3C370FE2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982132" y="2023671"/>
            <a:ext cx="5774267" cy="212736"/>
          </a:xfrm>
          <a:prstGeom prst="rect">
            <a:avLst/>
          </a:prstGeom>
        </p:spPr>
      </p:pic>
      <p:sp>
        <p:nvSpPr>
          <p:cNvPr id="4" name="Object 4011">
            <a:extLst>
              <a:ext uri="{FF2B5EF4-FFF2-40B4-BE49-F238E27FC236}">
                <a16:creationId xmlns:a16="http://schemas.microsoft.com/office/drawing/2014/main" id="{42E7DBEB-5ECA-4304-A9A1-2CA212E1AF73}"/>
              </a:ext>
            </a:extLst>
          </p:cNvPr>
          <p:cNvSpPr txBox="1"/>
          <p:nvPr/>
        </p:nvSpPr>
        <p:spPr>
          <a:xfrm>
            <a:off x="982133" y="741114"/>
            <a:ext cx="6112933" cy="1298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7200" dirty="0">
                <a:solidFill>
                  <a:srgbClr val="1E1E1E"/>
                </a:solidFill>
                <a:latin typeface="OPPOSans-B"/>
                <a:ea typeface="OPPOSans-B"/>
              </a:rPr>
              <a:t>注册</a:t>
            </a:r>
            <a:r>
              <a:rPr lang="en-US" altLang="zh-CN" sz="3600" dirty="0">
                <a:solidFill>
                  <a:srgbClr val="1E1E1E"/>
                </a:solidFill>
                <a:latin typeface="OPPOSans-B"/>
                <a:ea typeface="OPPOSans-B"/>
              </a:rPr>
              <a:t>/ Register</a:t>
            </a:r>
            <a:endParaRPr lang="zh-CN" altLang="en-US" sz="3600" dirty="0">
              <a:solidFill>
                <a:srgbClr val="1E1E1E"/>
              </a:solidFill>
              <a:latin typeface="OPPOSans-B"/>
              <a:ea typeface="OPPOSans-B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2BFA41D-D040-426F-9B7E-710251E72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641189"/>
              </p:ext>
            </p:extLst>
          </p:nvPr>
        </p:nvGraphicFramePr>
        <p:xfrm>
          <a:off x="1466850" y="3124200"/>
          <a:ext cx="18249900" cy="986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Visio" r:id="rId5" imgW="6572346" imgH="3562486" progId="Visio.Drawing.15">
                  <p:embed/>
                </p:oleObj>
              </mc:Choice>
              <mc:Fallback>
                <p:oleObj name="Visio" r:id="rId5" imgW="6572346" imgH="356248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850" y="3124200"/>
                        <a:ext cx="18249900" cy="986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99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2169</Words>
  <Application>Microsoft Office PowerPoint</Application>
  <PresentationFormat>自定义</PresentationFormat>
  <Paragraphs>267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OPPOSans-H</vt:lpstr>
      <vt:lpstr>OPPOSans-R</vt:lpstr>
      <vt:lpstr>OPPOSans-M</vt:lpstr>
      <vt:lpstr>等线</vt:lpstr>
      <vt:lpstr>OPPOSans-B</vt:lpstr>
      <vt:lpstr>Office Theme</vt:lpstr>
      <vt:lpstr>Visio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黄凯博</cp:lastModifiedBy>
  <cp:revision>74</cp:revision>
  <dcterms:created xsi:type="dcterms:W3CDTF">2023-09-04T12:42:20Z</dcterms:created>
  <dcterms:modified xsi:type="dcterms:W3CDTF">2023-09-06T13:35:47Z</dcterms:modified>
</cp:coreProperties>
</file>